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56" r:id="rId5"/>
    <p:sldId id="265" r:id="rId6"/>
    <p:sldId id="259" r:id="rId7"/>
    <p:sldId id="260" r:id="rId8"/>
    <p:sldId id="266" r:id="rId9"/>
    <p:sldId id="267" r:id="rId10"/>
    <p:sldId id="268" r:id="rId11"/>
    <p:sldId id="261" r:id="rId12"/>
    <p:sldId id="262" r:id="rId13"/>
    <p:sldId id="257" r:id="rId14"/>
    <p:sldId id="258" r:id="rId15"/>
    <p:sldId id="263" r:id="rId16"/>
    <p:sldId id="26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5372" autoAdjust="0"/>
  </p:normalViewPr>
  <p:slideViewPr>
    <p:cSldViewPr snapToGrid="0">
      <p:cViewPr varScale="1">
        <p:scale>
          <a:sx n="91" d="100"/>
          <a:sy n="91" d="100"/>
        </p:scale>
        <p:origin x="2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 Van De Veire" userId="22c86db9-7042-49a6-a4b5-695c65e1e1f1" providerId="ADAL" clId="{7F50F5D2-3C92-40E7-90BA-D41655853C4B}"/>
    <pc:docChg chg="modSld">
      <pc:chgData name="Robert Van De Veire" userId="22c86db9-7042-49a6-a4b5-695c65e1e1f1" providerId="ADAL" clId="{7F50F5D2-3C92-40E7-90BA-D41655853C4B}" dt="2025-03-04T20:07:48.385" v="5" actId="20577"/>
      <pc:docMkLst>
        <pc:docMk/>
      </pc:docMkLst>
      <pc:sldChg chg="modNotesTx">
        <pc:chgData name="Robert Van De Veire" userId="22c86db9-7042-49a6-a4b5-695c65e1e1f1" providerId="ADAL" clId="{7F50F5D2-3C92-40E7-90BA-D41655853C4B}" dt="2025-03-04T20:07:46.024" v="4" actId="20577"/>
        <pc:sldMkLst>
          <pc:docMk/>
          <pc:sldMk cId="572837919" sldId="258"/>
        </pc:sldMkLst>
      </pc:sldChg>
      <pc:sldChg chg="modNotesTx">
        <pc:chgData name="Robert Van De Veire" userId="22c86db9-7042-49a6-a4b5-695c65e1e1f1" providerId="ADAL" clId="{7F50F5D2-3C92-40E7-90BA-D41655853C4B}" dt="2025-03-04T20:07:31.554" v="0" actId="20577"/>
        <pc:sldMkLst>
          <pc:docMk/>
          <pc:sldMk cId="3571876721" sldId="259"/>
        </pc:sldMkLst>
      </pc:sldChg>
      <pc:sldChg chg="modNotesTx">
        <pc:chgData name="Robert Van De Veire" userId="22c86db9-7042-49a6-a4b5-695c65e1e1f1" providerId="ADAL" clId="{7F50F5D2-3C92-40E7-90BA-D41655853C4B}" dt="2025-03-04T20:07:33.739" v="1" actId="20577"/>
        <pc:sldMkLst>
          <pc:docMk/>
          <pc:sldMk cId="3181041417" sldId="260"/>
        </pc:sldMkLst>
      </pc:sldChg>
      <pc:sldChg chg="modNotesTx">
        <pc:chgData name="Robert Van De Veire" userId="22c86db9-7042-49a6-a4b5-695c65e1e1f1" providerId="ADAL" clId="{7F50F5D2-3C92-40E7-90BA-D41655853C4B}" dt="2025-03-04T20:07:39.800" v="2" actId="20577"/>
        <pc:sldMkLst>
          <pc:docMk/>
          <pc:sldMk cId="2453261817" sldId="261"/>
        </pc:sldMkLst>
      </pc:sldChg>
      <pc:sldChg chg="modNotesTx">
        <pc:chgData name="Robert Van De Veire" userId="22c86db9-7042-49a6-a4b5-695c65e1e1f1" providerId="ADAL" clId="{7F50F5D2-3C92-40E7-90BA-D41655853C4B}" dt="2025-03-04T20:07:42.387" v="3" actId="20577"/>
        <pc:sldMkLst>
          <pc:docMk/>
          <pc:sldMk cId="3646765243" sldId="262"/>
        </pc:sldMkLst>
      </pc:sldChg>
      <pc:sldChg chg="modNotesTx">
        <pc:chgData name="Robert Van De Veire" userId="22c86db9-7042-49a6-a4b5-695c65e1e1f1" providerId="ADAL" clId="{7F50F5D2-3C92-40E7-90BA-D41655853C4B}" dt="2025-03-04T20:07:48.385" v="5" actId="20577"/>
        <pc:sldMkLst>
          <pc:docMk/>
          <pc:sldMk cId="1490533673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1CE46-648F-4377-AB24-58A3E6AC5C1D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6694A3-87A9-44E9-95C9-5CB20E6AC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36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6694A3-87A9-44E9-95C9-5CB20E6AC16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87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6694A3-87A9-44E9-95C9-5CB20E6AC16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256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6694A3-87A9-44E9-95C9-5CB20E6AC16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08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6694A3-87A9-44E9-95C9-5CB20E6AC16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57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6694A3-87A9-44E9-95C9-5CB20E6AC16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126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6694A3-87A9-44E9-95C9-5CB20E6AC16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437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6694A3-87A9-44E9-95C9-5CB20E6AC16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701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ED55-DECE-49CC-B7A0-D1C65183BDF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27569-DDE7-4DD8-8F8C-B7DDD7E947B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799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ED55-DECE-49CC-B7A0-D1C65183BDF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27569-DDE7-4DD8-8F8C-B7DDD7E94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6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ED55-DECE-49CC-B7A0-D1C65183BDF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27569-DDE7-4DD8-8F8C-B7DDD7E94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27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0" u="sng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ED55-DECE-49CC-B7A0-D1C65183BDF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69600" y="6400800"/>
            <a:ext cx="1422400" cy="329184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fld id="{56B27569-DDE7-4DD8-8F8C-B7DDD7E947B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97600" y="0"/>
            <a:ext cx="5791200" cy="32918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84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ED55-DECE-49CC-B7A0-D1C65183BDF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27569-DDE7-4DD8-8F8C-B7DDD7E947B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9045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ED55-DECE-49CC-B7A0-D1C65183BDF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27569-DDE7-4DD8-8F8C-B7DDD7E94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081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ED55-DECE-49CC-B7A0-D1C65183BDF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27569-DDE7-4DD8-8F8C-B7DDD7E947B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8241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ED55-DECE-49CC-B7A0-D1C65183BDF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27569-DDE7-4DD8-8F8C-B7DDD7E94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859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ED55-DECE-49CC-B7A0-D1C65183BDF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27569-DDE7-4DD8-8F8C-B7DDD7E94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58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ED55-DECE-49CC-B7A0-D1C65183BDF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27569-DDE7-4DD8-8F8C-B7DDD7E947B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1259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AED55-DECE-49CC-B7A0-D1C65183BDF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27569-DDE7-4DD8-8F8C-B7DDD7E94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730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EBAED55-DECE-49CC-B7A0-D1C65183BDF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6B27569-DDE7-4DD8-8F8C-B7DDD7E94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34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3957B-6958-AB0D-0FC1-F74D133ABE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algn="ctr"/>
            <a:r>
              <a:rPr lang="en-US" sz="5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Let's Get </a:t>
            </a:r>
            <a:r>
              <a:rPr lang="en-US" sz="540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Damages  </a:t>
            </a:r>
            <a:br>
              <a:rPr lang="en-US" sz="5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en-US" sz="5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You’re Not Getting Now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10838D-56B6-7483-C242-CCBB60583A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711803"/>
            <a:ext cx="8534400" cy="1774596"/>
          </a:xfrm>
        </p:spPr>
        <p:txBody>
          <a:bodyPr>
            <a:normAutofit/>
          </a:bodyPr>
          <a:lstStyle/>
          <a:p>
            <a:r>
              <a:rPr lang="en-US" dirty="0"/>
              <a:t>Speakers: 	Adam Weinstein, Esq. (Gana Weinstein, LLP)</a:t>
            </a:r>
          </a:p>
          <a:p>
            <a:r>
              <a:rPr lang="en-US" dirty="0"/>
              <a:t>		Jeffrey Erez, Esq. (Erez Law)</a:t>
            </a:r>
          </a:p>
          <a:p>
            <a:r>
              <a:rPr lang="en-US" dirty="0"/>
              <a:t>Moderator:	Robert Van De Veire, Esq. (Kurta Law)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85F57F-A562-6AC1-0976-6CCC2F54D1A0}"/>
              </a:ext>
            </a:extLst>
          </p:cNvPr>
          <p:cNvSpPr txBox="1"/>
          <p:nvPr/>
        </p:nvSpPr>
        <p:spPr>
          <a:xfrm>
            <a:off x="2397943" y="5401558"/>
            <a:ext cx="739611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Public Investors Advocate Bar Association </a:t>
            </a:r>
          </a:p>
          <a:p>
            <a:pPr algn="ctr"/>
            <a:r>
              <a:rPr lang="en-US" dirty="0"/>
              <a:t>Mid-Year Meeting (March 10, 2025)</a:t>
            </a:r>
          </a:p>
          <a:p>
            <a:pPr algn="ctr"/>
            <a:r>
              <a:rPr lang="en-US" dirty="0"/>
              <a:t>Washington, D.C.</a:t>
            </a:r>
          </a:p>
        </p:txBody>
      </p:sp>
    </p:spTree>
    <p:extLst>
      <p:ext uri="{BB962C8B-B14F-4D97-AF65-F5344CB8AC3E}">
        <p14:creationId xmlns:p14="http://schemas.microsoft.com/office/powerpoint/2010/main" val="657338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DC533-24DC-9288-C335-42C6C9EB2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528348"/>
            <a:ext cx="109728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What Factors Do You Consider When Deciding To Pursue Non-Traditional Damages In A Case?</a:t>
            </a:r>
          </a:p>
        </p:txBody>
      </p:sp>
    </p:spTree>
    <p:extLst>
      <p:ext uri="{BB962C8B-B14F-4D97-AF65-F5344CB8AC3E}">
        <p14:creationId xmlns:p14="http://schemas.microsoft.com/office/powerpoint/2010/main" val="1370288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B045C-94A0-8CB1-A722-34306875A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55" y="533400"/>
            <a:ext cx="11824853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Once You’ve Made the Decision to Pursue Non-Traditional Damages: Building the Legal and Strategic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8CA92-74CD-37FF-5D6A-2D385A707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Legal Basis: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Emotional distress: State laws, arbitration flexibility.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Punitive damages: Fraud, malice, or reckless conduct.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Treble damages: Statutory claims (e.g., RICO, securities fraud).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Strategic Considerations: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Balancing client expectations with arbitrator realities.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Types of documents sought/produced in Discovery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Pleading considerations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37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8F2D4-5720-A898-0372-CD958B47E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Overcoming Potential Arbitrator Reluctance </a:t>
            </a:r>
            <a:br>
              <a:rPr lang="en-US" dirty="0"/>
            </a:br>
            <a:r>
              <a:rPr lang="en-US" dirty="0"/>
              <a:t>Or Lack of Familiarity With These Types of Damages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0849C-B6E6-D939-2781-7AD7A4B51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Challenges: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Arbitrators may prefer to “split the baby.”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Resistance to granting large awards.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Arbitrators may not be familiar with these types of damages.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Strategies: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Educate arbitrators through pre-hearing briefs.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Cite relevant case law or arbitration award trends.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Use of Expert Witnesses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533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E29CE-6DF0-4DFA-8A2C-E64E4DB9F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Closing and Q&amp;A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F3369-2EEA-4027-CEAE-8DEAAF327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Key Takeaways: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Be creative and strategic when pursuing non-traditional damages.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Use compelling narratives, expert testimony, and legal precedent.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Prepare to address arbitrator concerns and skepticism.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51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443BC-F07E-384A-552A-40A94384C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Overview of Non-Traditional Damages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BDC54-E5E1-C629-DE3D-42B86522C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Key Types of Non-Traditional Damages: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Emotional distress damages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Well-managed (market-adjusted) damages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Benefit of the Bargain Damages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Anti-Netting Provisions of Statutory Damages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Punitive damages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Attorneys' fees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Treble damages (statutory claims; RICO)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Importance: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Increases client recovery and achieves a sense of justice.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Addresses egregious conduct and additional harm.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870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867C1-483A-2B7A-4A14-6113ADDD8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Emotional Distress Damages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FF5E7-A67A-09D8-5928-2CBC14CB9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Challenges: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Proving emotional harm without medical documentation.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Overcoming potential arbitrator skepticism.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Strategies: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Use client testimony to humanize the harm.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Leverage expert witnesses (e.g., psychologists).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876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4A309-7907-911C-81DB-5226407F3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Well-Managed (Market-Adjusted) Damages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A451A-C928-0674-8A6D-496D8054D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Definition: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Calculating damages based on how a portfolio would have performed if properly managed.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Expert Testimony: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Use of financial experts to present alternative scenarios.</a:t>
            </a:r>
          </a:p>
          <a:p>
            <a:pPr marL="182880" lvl="1"/>
            <a:r>
              <a:rPr lang="en-US" sz="2400" b="1" dirty="0"/>
              <a:t>ERISA Claims</a:t>
            </a:r>
          </a:p>
          <a:p>
            <a:pPr marL="742950" lvl="1" indent="-285750"/>
            <a:r>
              <a:rPr lang="en-US" dirty="0"/>
              <a:t>Case law affording well-managed </a:t>
            </a:r>
          </a:p>
          <a:p>
            <a:pPr marL="742950" lvl="1" indent="-285750"/>
            <a:r>
              <a:rPr lang="en-US" dirty="0"/>
              <a:t>Is the Broker a “plan fiduciary”?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041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3A294-64E0-25B0-7579-1302D1CB3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 of the Bargain Damages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297C2E-CAD3-CA0A-3267-DD35EEBE3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Definition: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Measures damages based on the difference between the value of what was promised and what was actually received.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Common in fraud and misrepresentation cases where claimants were led to believe they were purchasing a more valuable asset.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Application in FINRA Cases: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Used when clients were misled about investment risks or returns.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Can result in a larger recovery than net out-of-pocket damages.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Strategies: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Establishing clear evidence of a misrepresentation (documented or recorded).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Using expert testimony to quantify the promised vs. actual value.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55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019C0-0768-5313-99F4-18C99C318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Statutory Anti-Netting Provisions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D11E0-CAD4-B8A0-7666-281FF8A0A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Definition: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Certain statutes prohibit offsetting damages with gains from other transactions.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Eliminates the NOP argument.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Ensures full recovery under securities and consumer protection laws.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Rationale: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Prevents wrongdoers from benefiting by reducing liability for fraudulent transactions due to unrelated gains.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Aligns with legislative intent to provide full restitution to harmed investors.</a:t>
            </a:r>
          </a:p>
          <a:p>
            <a:r>
              <a:rPr lang="en-US" b="1" dirty="0"/>
              <a:t>Example:</a:t>
            </a:r>
            <a:endParaRPr lang="en-US" dirty="0"/>
          </a:p>
          <a:p>
            <a:pPr lvl="1"/>
            <a:r>
              <a:rPr lang="en-US" dirty="0"/>
              <a:t>Florida Securities and Investor Protection Act, commonly referred to as Ch. 517. </a:t>
            </a:r>
            <a:r>
              <a:rPr lang="en-US" i="1" dirty="0"/>
              <a:t>See Kane v. Shearson Lehman Hutton, Inc</a:t>
            </a:r>
            <a:r>
              <a:rPr lang="en-US" dirty="0"/>
              <a:t>., 916 F.2d 643, 646 (11th Cir. 1990).</a:t>
            </a:r>
          </a:p>
        </p:txBody>
      </p:sp>
    </p:spTree>
    <p:extLst>
      <p:ext uri="{BB962C8B-B14F-4D97-AF65-F5344CB8AC3E}">
        <p14:creationId xmlns:p14="http://schemas.microsoft.com/office/powerpoint/2010/main" val="2820249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65C5A-7681-B9F7-1268-F46D060E1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 Apportionment of Fault on Breach of Fiduciary Duty, Fraud, and Statutory Claims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9530B-965B-9D38-36C1-AD6CD88CA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Legal Principle: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Unlike negligence claims, fault is generally not apportioned in breach of fiduciary duty, fraud, and statutory violations.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Defendants are held fully responsible when they engage in intentional misconduct.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Rationale: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Fiduciary duties require the highest standard of care—partial fault by the claimant does not excuse breaches.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Fraud is an intentional act; claimants should not be penalized for relying on misrepresentations.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Statutory claims are designed to protect investors and deter misconduct, often prohibiting comparative fault.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797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459DB-53BA-CD68-FDEC-5920EAC0B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Punitive Damages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E15D9-BAC4-BF50-02E7-BD3C76F8F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Purpose: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To punish egregious misconduct and deter future violations.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Challenges: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High burden of proof (e.g., fraud, malice).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Arbitrators’ reluctance to penalize harshly.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Demonstrate to a Panel that punitive damages will have a deterrence effect.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261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6BA0E-E800-ECDD-604F-F7F6D4632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Attorneys' Fees and Treble Damages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7569C-6B15-86E7-0186-AE9326E07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Attorneys' Fees: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Statutory basis (e.g., state or federal laws).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Arguments for fee-shifting.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Treble Damages: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Available under specific statutes (e.g., RICO, elder abuse).</a:t>
            </a:r>
          </a:p>
          <a:p>
            <a:pPr marL="182880" lvl="1"/>
            <a:r>
              <a:rPr lang="en-US" sz="2400" b="1" dirty="0"/>
              <a:t>Challenges: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Satisfying the elements of the statue(s).  </a:t>
            </a:r>
          </a:p>
          <a:p>
            <a:pPr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76524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>
    <a:lnDef>
      <a:spPr>
        <a:ln w="19050">
          <a:solidFill>
            <a:srgbClr val="FF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1" id="{598074BF-B7C5-42C4-B0D7-9B4CFA1D7BC9}" vid="{FE530272-A4C3-47A2-B24A-7DEDACC24A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10756b6-0942-43b2-ac32-f3d333d564d1">
      <Terms xmlns="http://schemas.microsoft.com/office/infopath/2007/PartnerControls"/>
    </lcf76f155ced4ddcb4097134ff3c332f>
    <TaxCatchAll xmlns="65f0a73b-7d4d-4109-9b1c-dce701ea838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DD35A4F6CD1C46BB67AB4C298EF4F8" ma:contentTypeVersion="13" ma:contentTypeDescription="Create a new document." ma:contentTypeScope="" ma:versionID="a5263a77ed3d14808b905811f734f3bf">
  <xsd:schema xmlns:xsd="http://www.w3.org/2001/XMLSchema" xmlns:xs="http://www.w3.org/2001/XMLSchema" xmlns:p="http://schemas.microsoft.com/office/2006/metadata/properties" xmlns:ns2="510756b6-0942-43b2-ac32-f3d333d564d1" xmlns:ns3="65f0a73b-7d4d-4109-9b1c-dce701ea8385" targetNamespace="http://schemas.microsoft.com/office/2006/metadata/properties" ma:root="true" ma:fieldsID="ef3a386ca3c839d91817863d58c23b93" ns2:_="" ns3:_="">
    <xsd:import namespace="510756b6-0942-43b2-ac32-f3d333d564d1"/>
    <xsd:import namespace="65f0a73b-7d4d-4109-9b1c-dce701ea83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0756b6-0942-43b2-ac32-f3d333d564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4276f54-b3eb-4c0b-8d05-c6db67a3da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f0a73b-7d4d-4109-9b1c-dce701ea838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498fc30-7731-47c1-a0eb-75648f30e76d}" ma:internalName="TaxCatchAll" ma:showField="CatchAllData" ma:web="65f0a73b-7d4d-4109-9b1c-dce701ea83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917AA6-D076-4A1B-98DA-27D928ECD372}">
  <ds:schemaRefs>
    <ds:schemaRef ds:uri="http://schemas.microsoft.com/office/2006/metadata/properties"/>
    <ds:schemaRef ds:uri="http://schemas.microsoft.com/office/infopath/2007/PartnerControls"/>
    <ds:schemaRef ds:uri="90874a7a-c9dc-479d-b89a-c6b255d9d698"/>
    <ds:schemaRef ds:uri="d3ddc1dd-a8bb-48c0-8a7e-e9a257113eb1"/>
  </ds:schemaRefs>
</ds:datastoreItem>
</file>

<file path=customXml/itemProps2.xml><?xml version="1.0" encoding="utf-8"?>
<ds:datastoreItem xmlns:ds="http://schemas.openxmlformats.org/officeDocument/2006/customXml" ds:itemID="{C3B362F0-A810-4876-B6A3-8F3B7841CC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B90EF9-DE5A-48D7-B37C-CA87AE2C8831}"/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1944</TotalTime>
  <Words>810</Words>
  <Application>Microsoft Office PowerPoint</Application>
  <PresentationFormat>Widescreen</PresentationFormat>
  <Paragraphs>117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Aptos</vt:lpstr>
      <vt:lpstr>Arial</vt:lpstr>
      <vt:lpstr>Theme1</vt:lpstr>
      <vt:lpstr>Let's Get Damages   You’re Not Getting Now</vt:lpstr>
      <vt:lpstr>Overview of Non-Traditional Damages</vt:lpstr>
      <vt:lpstr>Emotional Distress Damages</vt:lpstr>
      <vt:lpstr>Well-Managed (Market-Adjusted) Damages</vt:lpstr>
      <vt:lpstr>Benefit of the Bargain Damages</vt:lpstr>
      <vt:lpstr>Statutory Anti-Netting Provisions</vt:lpstr>
      <vt:lpstr>No Apportionment of Fault on Breach of Fiduciary Duty, Fraud, and Statutory Claims</vt:lpstr>
      <vt:lpstr>Punitive Damages</vt:lpstr>
      <vt:lpstr>Attorneys' Fees and Treble Damages</vt:lpstr>
      <vt:lpstr>What Factors Do You Consider When Deciding To Pursue Non-Traditional Damages In A Case?</vt:lpstr>
      <vt:lpstr>Once You’ve Made the Decision to Pursue Non-Traditional Damages: Building the Legal and Strategic Framework</vt:lpstr>
      <vt:lpstr>Overcoming Potential Arbitrator Reluctance  Or Lack of Familiarity With These Types of Damages</vt:lpstr>
      <vt:lpstr>Closing and 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Van De Veire</dc:creator>
  <cp:lastModifiedBy>Robert Van De Veire</cp:lastModifiedBy>
  <cp:revision>2</cp:revision>
  <dcterms:created xsi:type="dcterms:W3CDTF">2025-01-28T17:10:25Z</dcterms:created>
  <dcterms:modified xsi:type="dcterms:W3CDTF">2025-03-04T20:07:49Z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0x01010044DD35A4F6CD1C46BB67AB4C298EF4F8</vt:lpwstr>
  </property>
  <property fmtid="{D5CDD505-2E9C-101B-9397-08002B2CF9AE}" pid="3" name="MediaServiceImageTags">
    <vt:lpwstr/>
  </property>
</Properties>
</file>