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sldIdLst>
    <p:sldId id="256" r:id="rId5"/>
    <p:sldId id="677" r:id="rId6"/>
    <p:sldId id="678" r:id="rId7"/>
    <p:sldId id="679" r:id="rId8"/>
    <p:sldId id="257" r:id="rId9"/>
    <p:sldId id="680" r:id="rId10"/>
    <p:sldId id="681" r:id="rId11"/>
    <p:sldId id="261" r:id="rId12"/>
    <p:sldId id="258" r:id="rId13"/>
    <p:sldId id="259" r:id="rId14"/>
    <p:sldId id="26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/>
    <p:restoredTop sz="94694"/>
  </p:normalViewPr>
  <p:slideViewPr>
    <p:cSldViewPr snapToGrid="0">
      <p:cViewPr varScale="1">
        <p:scale>
          <a:sx n="121" d="100"/>
          <a:sy n="121" d="100"/>
        </p:scale>
        <p:origin x="3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Shaw" userId="d4dc5866-cec2-4139-acb4-1777fc5b2b37" providerId="ADAL" clId="{D208F1D0-8E1D-C042-9BE0-9E84728CFD7C}"/>
    <pc:docChg chg="modSld">
      <pc:chgData name="Jennifer Shaw" userId="d4dc5866-cec2-4139-acb4-1777fc5b2b37" providerId="ADAL" clId="{D208F1D0-8E1D-C042-9BE0-9E84728CFD7C}" dt="2025-03-10T15:15:39.232" v="0" actId="20577"/>
      <pc:docMkLst>
        <pc:docMk/>
      </pc:docMkLst>
      <pc:sldChg chg="modSp mod">
        <pc:chgData name="Jennifer Shaw" userId="d4dc5866-cec2-4139-acb4-1777fc5b2b37" providerId="ADAL" clId="{D208F1D0-8E1D-C042-9BE0-9E84728CFD7C}" dt="2025-03-10T15:15:39.232" v="0" actId="20577"/>
        <pc:sldMkLst>
          <pc:docMk/>
          <pc:sldMk cId="932396297" sldId="261"/>
        </pc:sldMkLst>
        <pc:spChg chg="mod">
          <ac:chgData name="Jennifer Shaw" userId="d4dc5866-cec2-4139-acb4-1777fc5b2b37" providerId="ADAL" clId="{D208F1D0-8E1D-C042-9BE0-9E84728CFD7C}" dt="2025-03-10T15:15:39.232" v="0" actId="20577"/>
          <ac:spMkLst>
            <pc:docMk/>
            <pc:sldMk cId="932396297" sldId="261"/>
            <ac:spMk id="3" creationId="{A22ED4FE-4E3B-BB9F-484C-86B5D47D80A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598F1-A041-E44F-A519-BF1A6F508AA4}" type="datetimeFigureOut">
              <a:rPr lang="en-US" smtClean="0"/>
              <a:t>3/10/25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54F2C1-2877-D14C-B662-3842AB944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4" name="Google Shape;204;p3:notes"/>
          <p:cNvSpPr txBox="1">
            <a:spLocks noGrp="1"/>
          </p:cNvSpPr>
          <p:nvPr>
            <p:ph type="body" idx="1"/>
          </p:nvPr>
        </p:nvSpPr>
        <p:spPr>
          <a:xfrm>
            <a:off x="701640" y="4416480"/>
            <a:ext cx="5606640" cy="418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25" tIns="46425" rIns="93225" bIns="46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VM</a:t>
            </a:r>
            <a:endParaRPr sz="1800" b="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>
          <a:extLst>
            <a:ext uri="{FF2B5EF4-FFF2-40B4-BE49-F238E27FC236}">
              <a16:creationId xmlns:a16="http://schemas.microsoft.com/office/drawing/2014/main" id="{A8E26757-F243-CC5F-7A9A-0FF290A21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:notes">
            <a:extLst>
              <a:ext uri="{FF2B5EF4-FFF2-40B4-BE49-F238E27FC236}">
                <a16:creationId xmlns:a16="http://schemas.microsoft.com/office/drawing/2014/main" id="{85A96B4B-3937-A862-3E0F-7B4D43901A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4" name="Google Shape;204;p3:notes">
            <a:extLst>
              <a:ext uri="{FF2B5EF4-FFF2-40B4-BE49-F238E27FC236}">
                <a16:creationId xmlns:a16="http://schemas.microsoft.com/office/drawing/2014/main" id="{7C670BD5-9A64-2496-70A1-C610D08043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640" y="4416480"/>
            <a:ext cx="5606640" cy="418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25" tIns="46425" rIns="93225" bIns="46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VM</a:t>
            </a:r>
            <a:endParaRPr sz="1800" b="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9026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>
          <a:extLst>
            <a:ext uri="{FF2B5EF4-FFF2-40B4-BE49-F238E27FC236}">
              <a16:creationId xmlns:a16="http://schemas.microsoft.com/office/drawing/2014/main" id="{E86EA7B4-40BF-DF31-1F37-A207142A9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:notes">
            <a:extLst>
              <a:ext uri="{FF2B5EF4-FFF2-40B4-BE49-F238E27FC236}">
                <a16:creationId xmlns:a16="http://schemas.microsoft.com/office/drawing/2014/main" id="{2400A633-18EF-D3F3-DE42-61801B39F2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4" name="Google Shape;204;p3:notes">
            <a:extLst>
              <a:ext uri="{FF2B5EF4-FFF2-40B4-BE49-F238E27FC236}">
                <a16:creationId xmlns:a16="http://schemas.microsoft.com/office/drawing/2014/main" id="{C558494A-E63B-0E24-65F2-4057D993B7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640" y="4416480"/>
            <a:ext cx="5606640" cy="418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25" tIns="46425" rIns="93225" bIns="46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VM</a:t>
            </a:r>
            <a:endParaRPr sz="1800" b="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2076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EA3A5-E49D-0F84-D8B6-6D566CD2CD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A26E87-07CE-533C-6226-F6A5580EC6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6CE37-4CA9-82C4-C8D6-7E0AEF1B8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E81D-3FD7-6840-9719-F1E3CD05271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D263A-8578-A6D4-8F5B-C0F201F16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3E631-45A0-C5A6-9AFE-7FDD32327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42EA-9B82-204C-9A9A-B9759802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7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614D0-8358-1336-5E34-B2320D3E0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85DF52-5BFD-634C-F467-1B78B421C9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57AE0-C329-E443-CEDE-3279BB3D2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E81D-3FD7-6840-9719-F1E3CD05271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8DBDC-6F3D-D478-9D8C-767045C9F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90DF6-738E-CBE6-1667-851E43520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42EA-9B82-204C-9A9A-B9759802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561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32B8CB-D573-1717-99F5-997D5A3974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FC0F43-5291-9B6E-DCD2-AB6FB941A1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5020E-A3AF-2569-3F25-6A2F78C32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E81D-3FD7-6840-9719-F1E3CD05271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C4015-F7B3-B91C-1A96-9EE07F4DD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45345-C96A-9195-7B42-AF42AD77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42EA-9B82-204C-9A9A-B9759802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230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Option -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54125" y="1729655"/>
            <a:ext cx="1828800" cy="47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>
            <a:cxnSpLocks/>
          </p:cNvCxnSpPr>
          <p:nvPr/>
        </p:nvCxnSpPr>
        <p:spPr>
          <a:xfrm>
            <a:off x="1338263" y="3659188"/>
            <a:ext cx="1303337" cy="0"/>
          </a:xfrm>
          <a:prstGeom prst="line">
            <a:avLst/>
          </a:prstGeom>
          <a:ln w="28575">
            <a:solidFill>
              <a:srgbClr val="66B4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2854327"/>
            <a:ext cx="8112369" cy="7048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219200" y="3843949"/>
            <a:ext cx="6862762" cy="5027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66B4E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219200" y="4921189"/>
            <a:ext cx="6862762" cy="429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rgbClr val="66B4E3"/>
                </a:solidFill>
              </a:defRPr>
            </a:lvl1pPr>
          </a:lstStyle>
          <a:p>
            <a:pPr lvl="0"/>
            <a:r>
              <a:rPr lang="en-US" dirty="0"/>
              <a:t>Edit Master text styles (Presenter Name)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1219200" y="5350973"/>
            <a:ext cx="6862762" cy="4297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rgbClr val="5C594C"/>
                </a:solidFill>
              </a:defRPr>
            </a:lvl1pPr>
          </a:lstStyle>
          <a:p>
            <a:pPr lvl="0"/>
            <a:r>
              <a:rPr lang="en-US" dirty="0"/>
              <a:t>Edit Master text styles (Date)</a:t>
            </a:r>
          </a:p>
        </p:txBody>
      </p:sp>
    </p:spTree>
    <p:extLst>
      <p:ext uri="{BB962C8B-B14F-4D97-AF65-F5344CB8AC3E}">
        <p14:creationId xmlns:p14="http://schemas.microsoft.com/office/powerpoint/2010/main" val="168812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8" presetClass="entr" presetSubtype="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>
        <p:tmplLst>
          <p:tmpl>
            <p:tnLst>
              <p:par>
                <p:cTn presetID="1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down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down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1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down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1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down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Confidential | Copyright 2023 FINRA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F7D75-134F-5C4C-A479-96D0F825A1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21C1A0D-5901-9848-9530-C1D185CD50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5951" y="484188"/>
            <a:ext cx="9829312" cy="6270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BULLETED LIST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33F83A-2F4A-C24A-8AC9-D30377A1013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5950" y="1219200"/>
            <a:ext cx="9829800" cy="46148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233E66"/>
              </a:buClr>
              <a:buFont typeface="Courier New" panose="02070309020205020404" pitchFamily="49" charset="0"/>
              <a:buChar char="o"/>
              <a:defRPr>
                <a:solidFill>
                  <a:srgbClr val="233E66"/>
                </a:solidFill>
              </a:defRPr>
            </a:lvl1pPr>
            <a:lvl2pPr marL="742950" indent="-285750">
              <a:buClr>
                <a:srgbClr val="233E66"/>
              </a:buClr>
              <a:buFont typeface="Courier New" panose="02070309020205020404" pitchFamily="49" charset="0"/>
              <a:buChar char="o"/>
              <a:defRPr b="0" i="0">
                <a:solidFill>
                  <a:srgbClr val="233E6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200150" indent="-285750">
              <a:buClr>
                <a:srgbClr val="233E66"/>
              </a:buClr>
              <a:buSzPct val="100000"/>
              <a:buFont typeface="Courier New" panose="02070309020205020404" pitchFamily="49" charset="0"/>
              <a:buChar char="o"/>
              <a:defRPr b="0">
                <a:solidFill>
                  <a:srgbClr val="233E66"/>
                </a:solidFill>
              </a:defRPr>
            </a:lvl3pPr>
            <a:lvl4pPr marL="1371600" indent="0">
              <a:buFont typeface="Arial" panose="020B0604020202020204" pitchFamily="34" charset="0"/>
              <a:buNone/>
              <a:defRPr/>
            </a:lvl4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9697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72EF0-F1D2-D955-8659-4443A6E2A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8A002-1FBB-AFAD-3291-DEC4FA032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586ECC-8C17-488A-C80F-4F2F463CE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E81D-3FD7-6840-9719-F1E3CD05271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34647-F10A-8024-8834-0BCA83D9F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E7423-8AA6-1C59-597B-3EFA10264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42EA-9B82-204C-9A9A-B9759802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7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B9752-E253-10CD-E79F-6A8F570C0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4485A0-C8C6-0406-F909-111CFC621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5422D-6A7B-BD1E-3A98-66D7436A5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E81D-3FD7-6840-9719-F1E3CD05271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582DA-2E51-E59E-4ED3-63EB7107E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9CFDAD-26B0-04FD-A8FE-63E7BDAAC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42EA-9B82-204C-9A9A-B9759802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114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A95D2-F356-AAAC-3FA1-91D21AF04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1693D-D6CE-1FA5-E605-3E41823C8D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B3F0B1-7658-35CA-737C-7B69C793AB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E971D-4170-4ADC-2E3D-45F565E18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E81D-3FD7-6840-9719-F1E3CD05271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D9F214-C74E-938E-BE06-EC31D7EEB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9360CC-2A3B-9711-05EC-CFFA8DCBD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42EA-9B82-204C-9A9A-B9759802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26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5AA18-8F77-9608-422A-B69760D16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EE7D4-A9D8-29C3-6C95-CB816877D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B76E74-F710-C1CD-490D-219852CE6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43E2AC-92FB-1F8B-B037-58BA9143D6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BDAB00-5011-732E-F450-FDF6C89A2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DD47D7-1CEC-E9D6-319D-52A486393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E81D-3FD7-6840-9719-F1E3CD05271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E3DD26-D199-88A2-1C90-6D9DE73F2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953335-1211-4AB5-39C2-052ED3EB1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42EA-9B82-204C-9A9A-B9759802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070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8B44F-EABD-7207-F44C-2767C2145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970320-6D77-2947-D2D5-466A1A49C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E81D-3FD7-6840-9719-F1E3CD05271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737DB5-7D55-0597-F0C0-46633DF7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784B8F-9FCC-253C-C9BD-BFE4FE0A8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42EA-9B82-204C-9A9A-B9759802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4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39551D-BA54-4100-3012-850875586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E81D-3FD7-6840-9719-F1E3CD05271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89AE30-B120-5DC8-0C79-260C4BFBE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E74B09-9D71-4F30-F3EC-C637CAC90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42EA-9B82-204C-9A9A-B9759802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92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2775C-9DAA-390F-FC1D-D7BF4B43D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4F579-3A4A-86F8-0A26-DD9B415B8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9E3003-58DB-2A08-EDBE-62E8048BA4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9D0B4F-899A-DFC9-5017-1DCADA569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E81D-3FD7-6840-9719-F1E3CD05271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3CB0F-57F3-F30F-6D09-DED845549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792096-D54A-43C5-63DC-CE11BABB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42EA-9B82-204C-9A9A-B9759802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990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BDEBD-362C-624A-95DB-283E182FC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DBD64C-00F4-3C7C-3947-440AA947D6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C394C8-907E-1D4C-00EB-1B682D609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21489D-963C-A880-016F-05E350AEE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E81D-3FD7-6840-9719-F1E3CD05271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B5DA5-444F-D1E9-7DD6-7A7C9FC39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2BFA2-14B4-2929-1889-00B5984C9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42EA-9B82-204C-9A9A-B9759802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678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B5EF21-0203-1240-C805-495AC0C35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DBD689-4DB2-5CA5-73AB-9D08BB446C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B5F73-0F30-165C-270F-414CFAAFF3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86E81D-3FD7-6840-9719-F1E3CD05271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BC5C4-DF7E-651C-56B9-DB14B08182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C0162-77B9-F6EE-87BE-F39417E08E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1542EA-9B82-204C-9A9A-B9759802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38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svgsilh.com/image/2135480.html" TargetMode="External"/><Relationship Id="rId11" Type="http://schemas.openxmlformats.org/officeDocument/2006/relationships/hyperlink" Target="https://www.pngall.com/comment-png/download/64055" TargetMode="External"/><Relationship Id="rId5" Type="http://schemas.openxmlformats.org/officeDocument/2006/relationships/image" Target="../media/image4.sv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hyperlink" Target="https://pixabay.com/en/graph-statistics-chart-infochart-29709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854CDD-4A4E-CC5B-7E43-5890601925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5767" y="1188637"/>
            <a:ext cx="2988234" cy="448072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We Can Just Impose A Rule In 20 Minutes, Right?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625FABFB-AA7F-0DA6-5E53-B6914239A4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5259" y="1648870"/>
            <a:ext cx="5770089" cy="35602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3200" dirty="0"/>
              <a:t>2025 PIABA Mid-Year Meeting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Hugh Berkson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Bria Adams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Melanie Lubin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Stacy Puente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Jeffrey </a:t>
            </a:r>
            <a:r>
              <a:rPr lang="en-US" dirty="0" err="1"/>
              <a:t>Zaino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123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>
          <a:extLst>
            <a:ext uri="{FF2B5EF4-FFF2-40B4-BE49-F238E27FC236}">
              <a16:creationId xmlns:a16="http://schemas.microsoft.com/office/drawing/2014/main" id="{572B7CD3-82BA-7B6D-CE70-029F674C9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">
            <a:extLst>
              <a:ext uri="{FF2B5EF4-FFF2-40B4-BE49-F238E27FC236}">
                <a16:creationId xmlns:a16="http://schemas.microsoft.com/office/drawing/2014/main" id="{964F1750-0BA1-BA5F-02AD-C001E4F3997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981200" y="274680"/>
            <a:ext cx="8229240" cy="715680"/>
          </a:xfrm>
          <a:prstGeom prst="rect">
            <a:avLst/>
          </a:prstGeom>
          <a:solidFill>
            <a:srgbClr val="17375E"/>
          </a:solidFill>
          <a:ln w="572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F2F2F2"/>
              </a:buClr>
              <a:buSzPts val="2800"/>
            </a:pPr>
            <a:r>
              <a:rPr lang="en-US" sz="2800" dirty="0">
                <a:solidFill>
                  <a:srgbClr val="F2F2F2"/>
                </a:solidFill>
                <a:latin typeface="Arial Black"/>
                <a:ea typeface="Arial Black"/>
                <a:cs typeface="Arial Black"/>
                <a:sym typeface="Arial Black"/>
              </a:rPr>
              <a:t>STATES’ RULE PROCESS</a:t>
            </a:r>
            <a:endParaRPr sz="28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3">
            <a:extLst>
              <a:ext uri="{FF2B5EF4-FFF2-40B4-BE49-F238E27FC236}">
                <a16:creationId xmlns:a16="http://schemas.microsoft.com/office/drawing/2014/main" id="{8F6BDE50-CF59-22CB-4381-8238685ECCE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81200" y="1659960"/>
            <a:ext cx="8229240" cy="5061240"/>
          </a:xfrm>
          <a:prstGeom prst="rect">
            <a:avLst/>
          </a:prstGeom>
          <a:noFill/>
          <a:ln w="572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457200" indent="-3556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2000"/>
              <a:buChar char="●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Each State has an Administrative Procedures Act (APA) Equivalent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Proposal development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Opportunity public comment on the published proposal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Public comment can be written or could be at a hearing 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With NASAA model rules, already vetted so not as much comment as “original” proposals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With “original proposals” likely to be more comments</a:t>
            </a: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Anyon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 may submit 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comments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APAs usually have re-proposal provisions depending on how much the proposal has been modified, which can re-open comment periods </a:t>
            </a:r>
          </a:p>
          <a:p>
            <a:pPr marL="457200" indent="-3556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2000"/>
              <a:buChar char="●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Agency often has some oversight body where rule proposals have to be approved for release for comment – e.g., AELR in Maryland</a:t>
            </a:r>
          </a:p>
          <a:p>
            <a:pPr marL="457200" indent="-3556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2000"/>
              <a:buChar char="●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Adoption – depending on jurisdiction, may be by agency or legislature, or committee that meets outside of legislative session</a:t>
            </a:r>
          </a:p>
          <a:p>
            <a:pPr marL="457200" indent="-3556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2000"/>
              <a:buChar char="●"/>
            </a:pPr>
            <a:endParaRPr lang="en-US" dirty="0"/>
          </a:p>
          <a:p>
            <a:pPr marL="558800" lvl="1" indent="0">
              <a:spcAft>
                <a:spcPts val="500"/>
              </a:spcAft>
              <a:buClr>
                <a:schemeClr val="dk1"/>
              </a:buClr>
              <a:buSzPts val="2000"/>
            </a:pPr>
            <a:endParaRPr lang="en-US" sz="1600" dirty="0"/>
          </a:p>
          <a:p>
            <a:pPr marL="558800" lvl="1" indent="0">
              <a:spcAft>
                <a:spcPts val="500"/>
              </a:spcAft>
              <a:buClr>
                <a:schemeClr val="dk1"/>
              </a:buClr>
              <a:buSzPts val="2000"/>
            </a:pPr>
            <a:endParaRPr lang="en-US" sz="1600" dirty="0"/>
          </a:p>
        </p:txBody>
      </p:sp>
      <p:sp>
        <p:nvSpPr>
          <p:cNvPr id="208" name="Google Shape;208;p3">
            <a:extLst>
              <a:ext uri="{FF2B5EF4-FFF2-40B4-BE49-F238E27FC236}">
                <a16:creationId xmlns:a16="http://schemas.microsoft.com/office/drawing/2014/main" id="{527DCF62-3030-1CF7-A4BB-35F7F02718E9}"/>
              </a:ext>
            </a:extLst>
          </p:cNvPr>
          <p:cNvSpPr/>
          <p:nvPr/>
        </p:nvSpPr>
        <p:spPr>
          <a:xfrm>
            <a:off x="8077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r">
              <a:buClr>
                <a:srgbClr val="000000"/>
              </a:buClr>
              <a:buSzPts val="1200"/>
            </a:pPr>
            <a:fld id="{00000000-1234-1234-1234-123412341234}" type="slidenum">
              <a:rPr lang="en-US"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rgbClr val="000000"/>
                </a:buClr>
                <a:buSzPts val="1200"/>
              </a:pPr>
              <a:t>10</a:t>
            </a:fld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0895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>
          <a:extLst>
            <a:ext uri="{FF2B5EF4-FFF2-40B4-BE49-F238E27FC236}">
              <a16:creationId xmlns:a16="http://schemas.microsoft.com/office/drawing/2014/main" id="{D88A7586-33C2-F3DA-741F-4745025F3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">
            <a:extLst>
              <a:ext uri="{FF2B5EF4-FFF2-40B4-BE49-F238E27FC236}">
                <a16:creationId xmlns:a16="http://schemas.microsoft.com/office/drawing/2014/main" id="{0A47D565-CA9F-A77A-CCE6-8BCF44E21A2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981200" y="274680"/>
            <a:ext cx="8229240" cy="715680"/>
          </a:xfrm>
          <a:prstGeom prst="rect">
            <a:avLst/>
          </a:prstGeom>
          <a:solidFill>
            <a:srgbClr val="17375E"/>
          </a:solidFill>
          <a:ln w="572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F2F2F2"/>
              </a:buClr>
              <a:buSzPts val="2800"/>
            </a:pPr>
            <a:r>
              <a:rPr lang="en-US" sz="2800" dirty="0">
                <a:solidFill>
                  <a:srgbClr val="F2F2F2"/>
                </a:solidFill>
                <a:latin typeface="Arial Black"/>
                <a:ea typeface="Arial Black"/>
                <a:cs typeface="Arial Black"/>
                <a:sym typeface="Arial Black"/>
              </a:rPr>
              <a:t>STATES’ RULE PROCESS</a:t>
            </a:r>
            <a:endParaRPr sz="28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3">
            <a:extLst>
              <a:ext uri="{FF2B5EF4-FFF2-40B4-BE49-F238E27FC236}">
                <a16:creationId xmlns:a16="http://schemas.microsoft.com/office/drawing/2014/main" id="{E6F54409-E29D-470D-7207-7388485C0E1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81200" y="1480995"/>
            <a:ext cx="8229240" cy="5061240"/>
          </a:xfrm>
          <a:prstGeom prst="rect">
            <a:avLst/>
          </a:prstGeom>
          <a:noFill/>
          <a:ln w="572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457200" indent="-3556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2000"/>
              <a:buChar char="●"/>
            </a:pPr>
            <a:endParaRPr lang="en-US" dirty="0"/>
          </a:p>
          <a:p>
            <a:pPr marL="457200" indent="-3556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2000"/>
              <a:buChar char="●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Rule Proposals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Statements of Purpose 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Mandatory disclosures in the proposal re economic impact broadly and often on small businesses, sometimes people with disabilities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Time frames for notice and comment</a:t>
            </a:r>
          </a:p>
          <a:p>
            <a:pPr marL="457200" indent="-3556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2000"/>
              <a:buChar char="●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Incorporation by Reference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Ability to do so varies  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Restate original in regulation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“As amended from time to time”</a:t>
            </a:r>
          </a:p>
          <a:p>
            <a:pPr marL="457200" indent="-3556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2000"/>
              <a:buChar char="●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Requests for Rule Proposal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Methodology varies among jurisdictions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endParaRPr lang="en-US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endParaRPr lang="en-US" sz="1800" dirty="0"/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endParaRPr lang="en-US" sz="18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indent="-3556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2000"/>
              <a:buChar char="●"/>
            </a:pPr>
            <a:endParaRPr lang="en-US" dirty="0"/>
          </a:p>
          <a:p>
            <a:pPr marL="457200" indent="-3556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2000"/>
              <a:buChar char="●"/>
            </a:pPr>
            <a:endParaRPr lang="en-US" dirty="0"/>
          </a:p>
          <a:p>
            <a:pPr marL="558800" lvl="1" indent="0">
              <a:spcAft>
                <a:spcPts val="500"/>
              </a:spcAft>
              <a:buClr>
                <a:schemeClr val="dk1"/>
              </a:buClr>
              <a:buSzPts val="2000"/>
            </a:pPr>
            <a:endParaRPr lang="en-US" dirty="0"/>
          </a:p>
          <a:p>
            <a:pPr marL="558800" lvl="1" indent="0">
              <a:spcAft>
                <a:spcPts val="500"/>
              </a:spcAft>
              <a:buClr>
                <a:schemeClr val="dk1"/>
              </a:buClr>
              <a:buSzPts val="2000"/>
            </a:pPr>
            <a:endParaRPr lang="en-US" sz="1600" dirty="0"/>
          </a:p>
        </p:txBody>
      </p:sp>
      <p:sp>
        <p:nvSpPr>
          <p:cNvPr id="208" name="Google Shape;208;p3">
            <a:extLst>
              <a:ext uri="{FF2B5EF4-FFF2-40B4-BE49-F238E27FC236}">
                <a16:creationId xmlns:a16="http://schemas.microsoft.com/office/drawing/2014/main" id="{374F19AA-1636-6305-7100-CFA321D35353}"/>
              </a:ext>
            </a:extLst>
          </p:cNvPr>
          <p:cNvSpPr/>
          <p:nvPr/>
        </p:nvSpPr>
        <p:spPr>
          <a:xfrm>
            <a:off x="8077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r">
              <a:buClr>
                <a:srgbClr val="000000"/>
              </a:buClr>
              <a:buSzPts val="1200"/>
            </a:pPr>
            <a:fld id="{00000000-1234-1234-1234-123412341234}" type="slidenum">
              <a:rPr lang="en-US"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rgbClr val="000000"/>
                </a:buClr>
                <a:buSzPts val="1200"/>
              </a:pPr>
              <a:t>11</a:t>
            </a:fld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3460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2F2A10-6CBA-BF78-E1F8-981F64338C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19200" y="2854327"/>
            <a:ext cx="10181439" cy="70485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How an Idea Becomes a Rule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C5E20F-EEBC-6707-A088-9D610EF95D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19199" y="4921189"/>
            <a:ext cx="10005271" cy="429784"/>
          </a:xfrm>
        </p:spPr>
        <p:txBody>
          <a:bodyPr/>
          <a:lstStyle/>
          <a:p>
            <a:r>
              <a:rPr lang="en-US" dirty="0"/>
              <a:t>Bria Adams, Assistant General Counsel</a:t>
            </a:r>
            <a:r>
              <a:rPr lang="en-US"/>
              <a:t>, FINRA’s Office </a:t>
            </a:r>
            <a:r>
              <a:rPr lang="en-US" dirty="0"/>
              <a:t>of General Counsel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DD1D08-CC07-13F3-EF8A-903CD5D213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19200" y="5716867"/>
            <a:ext cx="6862762" cy="429784"/>
          </a:xfrm>
        </p:spPr>
        <p:txBody>
          <a:bodyPr/>
          <a:lstStyle/>
          <a:p>
            <a:r>
              <a:rPr lang="en-US" dirty="0"/>
              <a:t>March 2025</a:t>
            </a:r>
          </a:p>
        </p:txBody>
      </p:sp>
    </p:spTree>
    <p:extLst>
      <p:ext uri="{BB962C8B-B14F-4D97-AF65-F5344CB8AC3E}">
        <p14:creationId xmlns:p14="http://schemas.microsoft.com/office/powerpoint/2010/main" val="831722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E7A52CA-0C8C-E041-A5AE-2CD4C52C68B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Confidential | Copyright 2025 FINRA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D4CEA3-4B94-6544-B4C1-0E4EDDEC5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Rule Development Life Cycle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D7485D9-97BF-7083-43A5-66B3E28610B2}"/>
              </a:ext>
            </a:extLst>
          </p:cNvPr>
          <p:cNvGrpSpPr/>
          <p:nvPr/>
        </p:nvGrpSpPr>
        <p:grpSpPr>
          <a:xfrm>
            <a:off x="387535" y="1272524"/>
            <a:ext cx="10410372" cy="4510608"/>
            <a:chOff x="293456" y="1054740"/>
            <a:chExt cx="7073072" cy="3554080"/>
          </a:xfrm>
        </p:grpSpPr>
        <p:cxnSp>
          <p:nvCxnSpPr>
            <p:cNvPr id="7" name="Elbow Connector 14">
              <a:extLst>
                <a:ext uri="{FF2B5EF4-FFF2-40B4-BE49-F238E27FC236}">
                  <a16:creationId xmlns:a16="http://schemas.microsoft.com/office/drawing/2014/main" id="{473A2E48-ADD0-E6E3-E97C-2E34F22EADDE}"/>
                </a:ext>
              </a:extLst>
            </p:cNvPr>
            <p:cNvCxnSpPr/>
            <p:nvPr/>
          </p:nvCxnSpPr>
          <p:spPr bwMode="auto">
            <a:xfrm rot="10800000" flipV="1">
              <a:off x="5887884" y="2452211"/>
              <a:ext cx="911190" cy="202064"/>
            </a:xfrm>
            <a:prstGeom prst="bentConnector3">
              <a:avLst>
                <a:gd name="adj1" fmla="val 82"/>
              </a:avLst>
            </a:prstGeom>
            <a:ln w="9525" cap="flat" cmpd="sng" algn="ctr">
              <a:solidFill>
                <a:schemeClr val="accent4"/>
              </a:solidFill>
              <a:prstDash val="dash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8" name="Elbow Connector 15">
              <a:extLst>
                <a:ext uri="{FF2B5EF4-FFF2-40B4-BE49-F238E27FC236}">
                  <a16:creationId xmlns:a16="http://schemas.microsoft.com/office/drawing/2014/main" id="{83C94B27-A2BF-F86C-B5A9-A9C663923776}"/>
                </a:ext>
              </a:extLst>
            </p:cNvPr>
            <p:cNvCxnSpPr/>
            <p:nvPr/>
          </p:nvCxnSpPr>
          <p:spPr bwMode="auto">
            <a:xfrm rot="10800000" flipV="1">
              <a:off x="5881968" y="2616158"/>
              <a:ext cx="911190" cy="379721"/>
            </a:xfrm>
            <a:prstGeom prst="bentConnector3">
              <a:avLst>
                <a:gd name="adj1" fmla="val -185"/>
              </a:avLst>
            </a:prstGeom>
            <a:ln w="9525" cap="flat" cmpd="sng" algn="ctr">
              <a:solidFill>
                <a:schemeClr val="accent4"/>
              </a:solidFill>
              <a:prstDash val="dash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9555E2B9-2A64-9918-79A2-0D76B8FD87A3}"/>
                </a:ext>
              </a:extLst>
            </p:cNvPr>
            <p:cNvCxnSpPr/>
            <p:nvPr/>
          </p:nvCxnSpPr>
          <p:spPr bwMode="auto">
            <a:xfrm flipH="1">
              <a:off x="4764164" y="3540682"/>
              <a:ext cx="1" cy="152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18B4E4A-89EF-D001-9C21-A422862F13B0}"/>
                </a:ext>
              </a:extLst>
            </p:cNvPr>
            <p:cNvSpPr/>
            <p:nvPr/>
          </p:nvSpPr>
          <p:spPr bwMode="auto">
            <a:xfrm>
              <a:off x="293456" y="1641984"/>
              <a:ext cx="2209799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219170"/>
              <a:r>
                <a:rPr lang="en-US" sz="1600" dirty="0">
                  <a:solidFill>
                    <a:schemeClr val="accent4"/>
                  </a:solidFill>
                  <a:latin typeface="+mj-lt"/>
                  <a:ea typeface="ＭＳ Ｐゴシック" pitchFamily="28" charset="-128"/>
                </a:rPr>
                <a:t>Rule Idea Source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9756C2B-2C2A-2B44-C148-86D9EFC59495}"/>
                </a:ext>
              </a:extLst>
            </p:cNvPr>
            <p:cNvSpPr/>
            <p:nvPr/>
          </p:nvSpPr>
          <p:spPr bwMode="auto">
            <a:xfrm>
              <a:off x="3659260" y="1054740"/>
              <a:ext cx="2219274" cy="3048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219170"/>
              <a:r>
                <a:rPr lang="en-US" sz="1467" dirty="0">
                  <a:solidFill>
                    <a:schemeClr val="bg1"/>
                  </a:solidFill>
                  <a:latin typeface="+mj-lt"/>
                  <a:ea typeface="ＭＳ Ｐゴシック" pitchFamily="28" charset="-128"/>
                </a:rPr>
                <a:t>FINRA</a:t>
              </a:r>
              <a:r>
                <a:rPr lang="en-US" sz="1600" dirty="0">
                  <a:solidFill>
                    <a:schemeClr val="bg1"/>
                  </a:solidFill>
                  <a:latin typeface="+mj-lt"/>
                  <a:ea typeface="ＭＳ Ｐゴシック" pitchFamily="28" charset="-128"/>
                </a:rPr>
                <a:t> Committees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DA47122-3C8B-A58C-0D3F-C7BC31EB3B44}"/>
                </a:ext>
              </a:extLst>
            </p:cNvPr>
            <p:cNvSpPr/>
            <p:nvPr/>
          </p:nvSpPr>
          <p:spPr bwMode="auto">
            <a:xfrm>
              <a:off x="3659260" y="1496854"/>
              <a:ext cx="2219274" cy="304800"/>
            </a:xfrm>
            <a:prstGeom prst="rect">
              <a:avLst/>
            </a:prstGeom>
            <a:solidFill>
              <a:srgbClr val="5C5948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219170"/>
              <a:r>
                <a:rPr lang="en-US" sz="1600" dirty="0">
                  <a:solidFill>
                    <a:schemeClr val="bg1"/>
                  </a:solidFill>
                  <a:latin typeface="+mj-lt"/>
                  <a:ea typeface="ＭＳ Ｐゴシック" pitchFamily="28" charset="-128"/>
                </a:rPr>
                <a:t>FINRA Board of Governors</a:t>
              </a:r>
            </a:p>
          </p:txBody>
        </p:sp>
        <p:sp>
          <p:nvSpPr>
            <p:cNvPr id="13" name="Flowchart: Alternate Process 12">
              <a:extLst>
                <a:ext uri="{FF2B5EF4-FFF2-40B4-BE49-F238E27FC236}">
                  <a16:creationId xmlns:a16="http://schemas.microsoft.com/office/drawing/2014/main" id="{34F53D68-B83C-3874-B933-014DB1970BBD}"/>
                </a:ext>
              </a:extLst>
            </p:cNvPr>
            <p:cNvSpPr/>
            <p:nvPr/>
          </p:nvSpPr>
          <p:spPr bwMode="auto">
            <a:xfrm>
              <a:off x="3673509" y="1933353"/>
              <a:ext cx="2219275" cy="303973"/>
            </a:xfrm>
            <a:prstGeom prst="flowChartAlternateProcess">
              <a:avLst/>
            </a:prstGeom>
            <a:solidFill>
              <a:schemeClr val="accent3"/>
            </a:solidFill>
            <a:ln w="9525" cap="rnd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1219170"/>
              <a:r>
                <a:rPr lang="en-US" sz="1600" dirty="0">
                  <a:latin typeface="+mj-lt"/>
                  <a:ea typeface="ＭＳ Ｐゴシック" pitchFamily="28" charset="-128"/>
                </a:rPr>
                <a:t>Regulatory Notice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B3C5323-5364-F71A-5303-1A6639E356FA}"/>
                </a:ext>
              </a:extLst>
            </p:cNvPr>
            <p:cNvSpPr/>
            <p:nvPr/>
          </p:nvSpPr>
          <p:spPr bwMode="auto">
            <a:xfrm>
              <a:off x="5994929" y="2234957"/>
              <a:ext cx="1371599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219170"/>
              <a:r>
                <a:rPr lang="en-US" sz="1600" dirty="0">
                  <a:solidFill>
                    <a:schemeClr val="accent4"/>
                  </a:solidFill>
                  <a:latin typeface="+mj-lt"/>
                  <a:ea typeface="ＭＳ Ｐゴシック" pitchFamily="28" charset="-128"/>
                </a:rPr>
                <a:t>Comments</a:t>
              </a:r>
            </a:p>
          </p:txBody>
        </p:sp>
        <p:cxnSp>
          <p:nvCxnSpPr>
            <p:cNvPr id="15" name="Elbow Connector 12">
              <a:extLst>
                <a:ext uri="{FF2B5EF4-FFF2-40B4-BE49-F238E27FC236}">
                  <a16:creationId xmlns:a16="http://schemas.microsoft.com/office/drawing/2014/main" id="{FFEDF9CF-EC00-ADD2-5521-3F9F3D9D3B8E}"/>
                </a:ext>
              </a:extLst>
            </p:cNvPr>
            <p:cNvCxnSpPr/>
            <p:nvPr/>
          </p:nvCxnSpPr>
          <p:spPr bwMode="auto">
            <a:xfrm>
              <a:off x="5878534" y="2112769"/>
              <a:ext cx="911190" cy="136186"/>
            </a:xfrm>
            <a:prstGeom prst="bentConnector2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730FD54-096D-1F8D-CFCD-59CCA7CFD9CD}"/>
                </a:ext>
              </a:extLst>
            </p:cNvPr>
            <p:cNvSpPr/>
            <p:nvPr/>
          </p:nvSpPr>
          <p:spPr bwMode="auto">
            <a:xfrm>
              <a:off x="3655956" y="2406098"/>
              <a:ext cx="2222579" cy="304800"/>
            </a:xfrm>
            <a:prstGeom prst="rect">
              <a:avLst/>
            </a:prstGeom>
            <a:solidFill>
              <a:srgbClr val="5C5948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219170"/>
              <a:r>
                <a:rPr lang="en-US" sz="1600" dirty="0">
                  <a:solidFill>
                    <a:schemeClr val="bg1"/>
                  </a:solidFill>
                  <a:latin typeface="+mj-lt"/>
                  <a:ea typeface="ＭＳ Ｐゴシック" pitchFamily="28" charset="-128"/>
                </a:rPr>
                <a:t>FINRA Board of Governors</a:t>
              </a:r>
            </a:p>
          </p:txBody>
        </p:sp>
        <p:cxnSp>
          <p:nvCxnSpPr>
            <p:cNvPr id="17" name="Elbow Connector 16">
              <a:extLst>
                <a:ext uri="{FF2B5EF4-FFF2-40B4-BE49-F238E27FC236}">
                  <a16:creationId xmlns:a16="http://schemas.microsoft.com/office/drawing/2014/main" id="{959BAFFA-9CAC-0689-D85B-27A1411B4B59}"/>
                </a:ext>
              </a:extLst>
            </p:cNvPr>
            <p:cNvCxnSpPr/>
            <p:nvPr/>
          </p:nvCxnSpPr>
          <p:spPr bwMode="auto">
            <a:xfrm rot="16200000" flipH="1">
              <a:off x="2774927" y="2173346"/>
              <a:ext cx="1380200" cy="368585"/>
            </a:xfrm>
            <a:prstGeom prst="bentConnector3">
              <a:avLst>
                <a:gd name="adj1" fmla="val 100239"/>
              </a:avLst>
            </a:prstGeom>
            <a:ln w="9525" cap="flat" cmpd="sng" algn="ctr">
              <a:solidFill>
                <a:schemeClr val="accent4"/>
              </a:solidFill>
              <a:prstDash val="dash"/>
              <a:round/>
              <a:headEnd type="non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48B098F-D49D-E261-947F-4533D8B10B99}"/>
                </a:ext>
              </a:extLst>
            </p:cNvPr>
            <p:cNvCxnSpPr/>
            <p:nvPr/>
          </p:nvCxnSpPr>
          <p:spPr bwMode="auto">
            <a:xfrm>
              <a:off x="3280733" y="1657350"/>
              <a:ext cx="341244" cy="4049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9" name="Flowchart: Alternate Process 18">
              <a:extLst>
                <a:ext uri="{FF2B5EF4-FFF2-40B4-BE49-F238E27FC236}">
                  <a16:creationId xmlns:a16="http://schemas.microsoft.com/office/drawing/2014/main" id="{69FEB75C-36F0-5352-76E7-7B38E47CE90F}"/>
                </a:ext>
              </a:extLst>
            </p:cNvPr>
            <p:cNvSpPr/>
            <p:nvPr/>
          </p:nvSpPr>
          <p:spPr bwMode="auto">
            <a:xfrm>
              <a:off x="3650635" y="3261436"/>
              <a:ext cx="2227900" cy="288607"/>
            </a:xfrm>
            <a:prstGeom prst="flowChartAlternateProcess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1219170"/>
              <a:r>
                <a:rPr lang="en-US" sz="1600" dirty="0">
                  <a:latin typeface="+mj-lt"/>
                  <a:ea typeface="ＭＳ Ｐゴシック" pitchFamily="28" charset="-128"/>
                </a:rPr>
                <a:t>Federal Register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8169E95-4A02-2BDD-D904-D80C2A3FA85D}"/>
                </a:ext>
              </a:extLst>
            </p:cNvPr>
            <p:cNvSpPr/>
            <p:nvPr/>
          </p:nvSpPr>
          <p:spPr bwMode="auto">
            <a:xfrm>
              <a:off x="3649320" y="3684372"/>
              <a:ext cx="2219738" cy="29357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219170"/>
              <a:r>
                <a:rPr lang="en-US" sz="1600" dirty="0">
                  <a:solidFill>
                    <a:schemeClr val="accent4"/>
                  </a:solidFill>
                  <a:latin typeface="+mj-lt"/>
                  <a:ea typeface="ＭＳ Ｐゴシック" pitchFamily="28" charset="-128"/>
                </a:rPr>
                <a:t>Comments / FINRA Response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E730440-12FE-A92E-9E5A-AD284A91D89B}"/>
                </a:ext>
              </a:extLst>
            </p:cNvPr>
            <p:cNvSpPr/>
            <p:nvPr/>
          </p:nvSpPr>
          <p:spPr bwMode="auto">
            <a:xfrm>
              <a:off x="293456" y="2121117"/>
              <a:ext cx="2209799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rnd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219170"/>
              <a:r>
                <a:rPr lang="en-US" sz="1600" dirty="0">
                  <a:solidFill>
                    <a:schemeClr val="accent4"/>
                  </a:solidFill>
                  <a:latin typeface="+mj-lt"/>
                  <a:ea typeface="ＭＳ Ｐゴシック" pitchFamily="28" charset="-128"/>
                </a:rPr>
                <a:t>Rule Development</a:t>
              </a: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89F9B0FB-5C70-D5C1-12D6-96B734C5ECA5}"/>
                </a:ext>
              </a:extLst>
            </p:cNvPr>
            <p:cNvCxnSpPr/>
            <p:nvPr/>
          </p:nvCxnSpPr>
          <p:spPr bwMode="auto">
            <a:xfrm flipH="1">
              <a:off x="4760851" y="1352550"/>
              <a:ext cx="1" cy="152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7EBFC269-F588-4BAA-79CB-595B3CF62AD2}"/>
                </a:ext>
              </a:extLst>
            </p:cNvPr>
            <p:cNvCxnSpPr/>
            <p:nvPr/>
          </p:nvCxnSpPr>
          <p:spPr bwMode="auto">
            <a:xfrm flipH="1">
              <a:off x="4755534" y="1807823"/>
              <a:ext cx="1" cy="152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258A8A66-0729-C4AC-E3CA-83991D30CB3C}"/>
                </a:ext>
              </a:extLst>
            </p:cNvPr>
            <p:cNvCxnSpPr/>
            <p:nvPr/>
          </p:nvCxnSpPr>
          <p:spPr bwMode="auto">
            <a:xfrm flipH="1">
              <a:off x="4764159" y="2258948"/>
              <a:ext cx="1" cy="152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796E1E63-2EF1-4CE5-BAEA-298727CED8CF}"/>
                </a:ext>
              </a:extLst>
            </p:cNvPr>
            <p:cNvCxnSpPr/>
            <p:nvPr/>
          </p:nvCxnSpPr>
          <p:spPr bwMode="auto">
            <a:xfrm flipH="1">
              <a:off x="4770790" y="2710898"/>
              <a:ext cx="1" cy="152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38C8D860-4C48-E233-1F18-D368CA05C4CA}"/>
                </a:ext>
              </a:extLst>
            </p:cNvPr>
            <p:cNvCxnSpPr/>
            <p:nvPr/>
          </p:nvCxnSpPr>
          <p:spPr bwMode="auto">
            <a:xfrm flipH="1">
              <a:off x="4770790" y="3117296"/>
              <a:ext cx="1" cy="152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D0F6F4C6-C90F-6527-69CF-8CB972661E11}"/>
                </a:ext>
              </a:extLst>
            </p:cNvPr>
            <p:cNvSpPr/>
            <p:nvPr/>
          </p:nvSpPr>
          <p:spPr bwMode="auto">
            <a:xfrm>
              <a:off x="3655956" y="2843479"/>
              <a:ext cx="2222579" cy="304800"/>
            </a:xfrm>
            <a:prstGeom prst="rect">
              <a:avLst/>
            </a:prstGeom>
            <a:solidFill>
              <a:srgbClr val="0082D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219170"/>
              <a:r>
                <a:rPr lang="en-US" sz="1600" dirty="0">
                  <a:solidFill>
                    <a:schemeClr val="bg1"/>
                  </a:solidFill>
                  <a:latin typeface="+mj-lt"/>
                  <a:ea typeface="ＭＳ Ｐゴシック" pitchFamily="28" charset="-128"/>
                </a:rPr>
                <a:t>SEC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580EE9F-8DEF-9165-A379-C182F4498B49}"/>
                </a:ext>
              </a:extLst>
            </p:cNvPr>
            <p:cNvSpPr/>
            <p:nvPr/>
          </p:nvSpPr>
          <p:spPr bwMode="auto">
            <a:xfrm>
              <a:off x="3649782" y="4151349"/>
              <a:ext cx="2228752" cy="457471"/>
            </a:xfrm>
            <a:prstGeom prst="rect">
              <a:avLst/>
            </a:prstGeom>
            <a:solidFill>
              <a:srgbClr val="0082D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dirty="0">
                  <a:solidFill>
                    <a:schemeClr val="bg1"/>
                  </a:solidFill>
                  <a:latin typeface="+mj-lt"/>
                  <a:ea typeface="ＭＳ Ｐゴシック" pitchFamily="28" charset="-128"/>
                </a:rPr>
                <a:t>SEC Approval | Reg Notice Announcing Approval</a:t>
              </a:r>
            </a:p>
            <a:p>
              <a:pPr algn="ctr" defTabSz="1219170"/>
              <a:endParaRPr lang="en-US" sz="1467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endParaRP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BAE0C83C-171E-691A-75ED-4CCD37984F8C}"/>
                </a:ext>
              </a:extLst>
            </p:cNvPr>
            <p:cNvCxnSpPr>
              <a:cxnSpLocks/>
              <a:stCxn id="10" idx="2"/>
              <a:endCxn id="21" idx="0"/>
            </p:cNvCxnSpPr>
            <p:nvPr/>
          </p:nvCxnSpPr>
          <p:spPr bwMode="auto">
            <a:xfrm>
              <a:off x="1398356" y="1946784"/>
              <a:ext cx="0" cy="174333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0" name="Elbow Connector 30">
              <a:extLst>
                <a:ext uri="{FF2B5EF4-FFF2-40B4-BE49-F238E27FC236}">
                  <a16:creationId xmlns:a16="http://schemas.microsoft.com/office/drawing/2014/main" id="{A9A56F63-3ADE-DF74-3DCC-EBE85155A9FA}"/>
                </a:ext>
              </a:extLst>
            </p:cNvPr>
            <p:cNvCxnSpPr>
              <a:cxnSpLocks/>
              <a:stCxn id="21" idx="3"/>
              <a:endCxn id="11" idx="1"/>
            </p:cNvCxnSpPr>
            <p:nvPr/>
          </p:nvCxnSpPr>
          <p:spPr bwMode="auto">
            <a:xfrm flipV="1">
              <a:off x="2503255" y="1207140"/>
              <a:ext cx="1156005" cy="1066377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31" name="Pentagon 32">
            <a:extLst>
              <a:ext uri="{FF2B5EF4-FFF2-40B4-BE49-F238E27FC236}">
                <a16:creationId xmlns:a16="http://schemas.microsoft.com/office/drawing/2014/main" id="{02A67EC3-5AF0-EEE6-8EBC-4537EBD6ED57}"/>
              </a:ext>
            </a:extLst>
          </p:cNvPr>
          <p:cNvSpPr/>
          <p:nvPr/>
        </p:nvSpPr>
        <p:spPr bwMode="auto">
          <a:xfrm rot="5400000">
            <a:off x="9723251" y="3096024"/>
            <a:ext cx="3339588" cy="888276"/>
          </a:xfrm>
          <a:prstGeom prst="homePlate">
            <a:avLst/>
          </a:prstGeom>
          <a:solidFill>
            <a:schemeClr val="tx1"/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 defTabSz="1219170"/>
            <a:endParaRPr lang="en-US" sz="1467" dirty="0">
              <a:latin typeface="Arial" charset="0"/>
              <a:ea typeface="ＭＳ Ｐゴシック" pitchFamily="28" charset="-128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E4844546-0E0D-CC6D-CFB5-74BBEACA13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7884" y="3089806"/>
            <a:ext cx="2046218" cy="1996798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90589EF9-33A8-03B5-21A0-5AE6220BDAD4}"/>
              </a:ext>
            </a:extLst>
          </p:cNvPr>
          <p:cNvSpPr/>
          <p:nvPr/>
        </p:nvSpPr>
        <p:spPr bwMode="auto">
          <a:xfrm>
            <a:off x="5321418" y="5963450"/>
            <a:ext cx="3267081" cy="37258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algn="ctr" defTabSz="1219170"/>
            <a:r>
              <a:rPr lang="en-US" sz="1600" dirty="0">
                <a:solidFill>
                  <a:schemeClr val="accent4"/>
                </a:solidFill>
                <a:latin typeface="+mj-lt"/>
                <a:ea typeface="ＭＳ Ｐゴシック" pitchFamily="28" charset="-128"/>
              </a:rPr>
              <a:t>FINRA Implements New Rule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C39232B-5078-3E57-9B7F-0549AE27EE62}"/>
              </a:ext>
            </a:extLst>
          </p:cNvPr>
          <p:cNvCxnSpPr/>
          <p:nvPr/>
        </p:nvCxnSpPr>
        <p:spPr bwMode="auto">
          <a:xfrm flipH="1">
            <a:off x="6966261" y="5772140"/>
            <a:ext cx="1" cy="1934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C4E8D61-17B7-33BD-ED73-A32D2FAAB988}"/>
              </a:ext>
            </a:extLst>
          </p:cNvPr>
          <p:cNvCxnSpPr/>
          <p:nvPr/>
        </p:nvCxnSpPr>
        <p:spPr bwMode="auto">
          <a:xfrm flipH="1">
            <a:off x="6954960" y="4989896"/>
            <a:ext cx="1" cy="1934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F98D75C7-9F09-8400-00FD-132CCE1AFF1B}"/>
              </a:ext>
            </a:extLst>
          </p:cNvPr>
          <p:cNvSpPr txBox="1"/>
          <p:nvPr/>
        </p:nvSpPr>
        <p:spPr>
          <a:xfrm>
            <a:off x="10746431" y="2546075"/>
            <a:ext cx="1293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kern="0" spc="-67" dirty="0">
                <a:solidFill>
                  <a:schemeClr val="bg1"/>
                </a:solidFill>
              </a:rPr>
              <a:t>Economic</a:t>
            </a:r>
          </a:p>
          <a:p>
            <a:pPr algn="ctr"/>
            <a:r>
              <a:rPr lang="en-US" sz="1600" kern="0" spc="-67" dirty="0">
                <a:solidFill>
                  <a:schemeClr val="bg1"/>
                </a:solidFill>
              </a:rPr>
              <a:t>Impact Analysis</a:t>
            </a: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0C3C2BBA-F09B-C512-8DDD-05CB3E69E2D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628063" y="6299200"/>
            <a:ext cx="3175000" cy="422275"/>
          </a:xfrm>
        </p:spPr>
        <p:txBody>
          <a:bodyPr/>
          <a:lstStyle/>
          <a:p>
            <a:pPr>
              <a:defRPr/>
            </a:pPr>
            <a:r>
              <a:rPr lang="en-US" dirty="0"/>
              <a:t>2</a:t>
            </a:r>
          </a:p>
        </p:txBody>
      </p:sp>
      <p:pic>
        <p:nvPicPr>
          <p:cNvPr id="37" name="Graphic 36">
            <a:extLst>
              <a:ext uri="{FF2B5EF4-FFF2-40B4-BE49-F238E27FC236}">
                <a16:creationId xmlns:a16="http://schemas.microsoft.com/office/drawing/2014/main" id="{1B96FF82-DEA3-DAB2-1A50-8EE8AB5D9E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1552765" y="952507"/>
            <a:ext cx="1022655" cy="1026865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A6E2BC0E-5BAA-4192-9D9F-FF5CD1C98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66902" y="1004640"/>
            <a:ext cx="1775534" cy="1546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3" descr="A blue square with a line graph&#10;&#10;Description automatically generated">
            <a:extLst>
              <a:ext uri="{FF2B5EF4-FFF2-40B4-BE49-F238E27FC236}">
                <a16:creationId xmlns:a16="http://schemas.microsoft.com/office/drawing/2014/main" id="{58986BEC-A67C-A78D-0672-782A154D760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10948907" y="879538"/>
            <a:ext cx="884405" cy="885789"/>
          </a:xfrm>
          <a:prstGeom prst="rect">
            <a:avLst/>
          </a:prstGeom>
        </p:spPr>
      </p:pic>
      <p:pic>
        <p:nvPicPr>
          <p:cNvPr id="46" name="Picture 45" descr="A black and white chat bubble&#10;&#10;Description automatically generated">
            <a:extLst>
              <a:ext uri="{FF2B5EF4-FFF2-40B4-BE49-F238E27FC236}">
                <a16:creationId xmlns:a16="http://schemas.microsoft.com/office/drawing/2014/main" id="{3E53273B-7B87-508B-7E1C-771DE695C12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837473B0-CC2E-450A-ABE3-18F120FF3D39}">
                <a1611:picAttrSrcUrl xmlns:a1611="http://schemas.microsoft.com/office/drawing/2016/11/main" r:id="rId11"/>
              </a:ext>
            </a:extLst>
          </a:blip>
          <a:stretch>
            <a:fillRect/>
          </a:stretch>
        </p:blipFill>
        <p:spPr>
          <a:xfrm>
            <a:off x="9401349" y="3884767"/>
            <a:ext cx="1122721" cy="1125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546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9795A-C4D3-19DE-6A07-FA867B4F7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69" y="1000768"/>
            <a:ext cx="3566452" cy="2985582"/>
          </a:xfrm>
        </p:spPr>
        <p:txBody>
          <a:bodyPr anchor="b">
            <a:normAutofit/>
          </a:bodyPr>
          <a:lstStyle/>
          <a:p>
            <a:br>
              <a:rPr lang="en-US" sz="4800"/>
            </a:br>
            <a:r>
              <a:rPr lang="en-US" sz="4800"/>
              <a:t>SRO Rulemaking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497300-4B00-7A2E-E392-729946FC07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868" y="4214945"/>
            <a:ext cx="3566453" cy="1741871"/>
          </a:xfrm>
        </p:spPr>
        <p:txBody>
          <a:bodyPr anchor="t">
            <a:normAutofit/>
          </a:bodyPr>
          <a:lstStyle/>
          <a:p>
            <a:r>
              <a:rPr lang="en-US" dirty="0"/>
              <a:t>SEC’s Role from Filing to Final Decision</a:t>
            </a:r>
          </a:p>
        </p:txBody>
      </p:sp>
      <p:pic>
        <p:nvPicPr>
          <p:cNvPr id="4" name="Picture 3" descr="Abstract red geometric pattern">
            <a:extLst>
              <a:ext uri="{FF2B5EF4-FFF2-40B4-BE49-F238E27FC236}">
                <a16:creationId xmlns:a16="http://schemas.microsoft.com/office/drawing/2014/main" id="{F271DEEB-8740-9E25-612E-DDD156211E7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865" b="7865"/>
          <a:stretch/>
        </p:blipFill>
        <p:spPr>
          <a:xfrm>
            <a:off x="4337595" y="1416240"/>
            <a:ext cx="7333488" cy="412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280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37A0-CA7C-A357-426B-56B9B8586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69" y="976160"/>
            <a:ext cx="11153214" cy="852640"/>
          </a:xfrm>
        </p:spPr>
        <p:txBody>
          <a:bodyPr>
            <a:normAutofit/>
          </a:bodyPr>
          <a:lstStyle/>
          <a:p>
            <a:r>
              <a:rPr lang="en-US" sz="4400" dirty="0"/>
              <a:t>Filing and Public Notice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73877-93FF-E618-3148-A6C3C3283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869" y="1828800"/>
            <a:ext cx="11153214" cy="4517136"/>
          </a:xfrm>
        </p:spPr>
        <p:txBody>
          <a:bodyPr>
            <a:noAutofit/>
          </a:bodyPr>
          <a:lstStyle/>
          <a:p>
            <a:pPr algn="l"/>
            <a:r>
              <a:rPr lang="en-US" sz="1600" b="1" i="0" u="sng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Filing and Pre-Filing</a:t>
            </a:r>
          </a:p>
          <a:p>
            <a:pPr algn="l"/>
            <a:r>
              <a:rPr lang="en-US" sz="160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SRO electronically files standardized Form 19b-4 </a:t>
            </a:r>
            <a:r>
              <a:rPr lang="en-US" sz="1600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160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relevant exhibits with the SEC.</a:t>
            </a:r>
          </a:p>
          <a:p>
            <a:pPr lvl="1"/>
            <a:r>
              <a:rPr lang="en-US" sz="1600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Exhibits c</a:t>
            </a:r>
            <a:r>
              <a:rPr lang="en-US" sz="160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ontain the background/purpose of</a:t>
            </a:r>
            <a:r>
              <a:rPr lang="en-US" sz="1600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en-US" sz="160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 proposed rule text,</a:t>
            </a:r>
            <a:r>
              <a:rPr lang="en-US" sz="1600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describe any potential burden on competition, and explain </a:t>
            </a:r>
            <a:r>
              <a:rPr lang="en-US" sz="1600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statutory basis of the proposal. </a:t>
            </a:r>
          </a:p>
          <a:p>
            <a:pPr marL="560070" lvl="2" indent="-285750">
              <a:buFont typeface="Courier New" panose="02070309020205020404" pitchFamily="49" charset="0"/>
              <a:buChar char="o"/>
            </a:pPr>
            <a:r>
              <a:rPr lang="en-US" sz="1600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Statutory basis: does the proposal meet the standards of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Section 15A(b)(6) of SEA? </a:t>
            </a:r>
          </a:p>
          <a:p>
            <a:pPr marL="965200" lvl="5" indent="-393700">
              <a:buFont typeface="Wingdings" pitchFamily="2" charset="2"/>
              <a:buChar char="ü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Must be designed to prevent fraudulent and manipulative acts and practices, promote just and equitable principles of trade, and protect investors and the public interest. </a:t>
            </a:r>
          </a:p>
          <a:p>
            <a:pPr algn="l">
              <a:spcAft>
                <a:spcPts val="750"/>
              </a:spcAft>
            </a:pPr>
            <a:r>
              <a:rPr lang="en-US" sz="1600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SRO requests immediate effectiveness of a proposal upon filing, SRO must submit a pre-filing summary of the proposal five days before submitting Form 19b-4, showing the proposal d</a:t>
            </a:r>
            <a:r>
              <a:rPr lang="en-US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oes not significantly affect investor protection/the public interest, impose significant burdens on competition</a:t>
            </a:r>
            <a:r>
              <a:rPr lang="en-US" sz="16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or become operative for 30 days after the filing date.</a:t>
            </a:r>
            <a:endParaRPr lang="en-US" sz="1600" dirty="0">
              <a:solidFill>
                <a:srgbClr val="1E1E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5" indent="0">
              <a:buNone/>
            </a:pPr>
            <a:r>
              <a:rPr lang="en-US" sz="1600" b="1" i="0" u="sng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Notice </a:t>
            </a:r>
          </a:p>
          <a:p>
            <a:pPr algn="l"/>
            <a:r>
              <a:rPr lang="en-US" sz="1600" b="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FINRA and SEC post the rule filings on their respective websites for public review and comment.</a:t>
            </a:r>
          </a:p>
          <a:p>
            <a:pPr algn="l"/>
            <a:r>
              <a:rPr lang="en-US" sz="1600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 submits notice of the SRO proposal for publication in the Federal Register, soliciting further public comment.</a:t>
            </a:r>
            <a:br>
              <a:rPr lang="en-US" sz="1600" b="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18BEED-464A-FDE5-F0A4-60CFE3813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431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58AF6-50EE-5228-5107-C96C0D799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5723E-23BC-50D0-6948-F3CBB09F8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69" y="976160"/>
            <a:ext cx="11153214" cy="852640"/>
          </a:xfrm>
        </p:spPr>
        <p:txBody>
          <a:bodyPr>
            <a:normAutofit/>
          </a:bodyPr>
          <a:lstStyle/>
          <a:p>
            <a:r>
              <a:rPr lang="en-US" sz="4400" dirty="0"/>
              <a:t>Comment Period and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3478F-B8E1-A660-F2D2-4CF028FD7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869" y="1727200"/>
            <a:ext cx="11153214" cy="4517136"/>
          </a:xfrm>
        </p:spPr>
        <p:txBody>
          <a:bodyPr>
            <a:noAutofit/>
          </a:bodyPr>
          <a:lstStyle/>
          <a:p>
            <a:pPr algn="l"/>
            <a:r>
              <a:rPr lang="en-US" sz="1600" b="1" u="sng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 Period</a:t>
            </a:r>
          </a:p>
          <a:p>
            <a:pPr algn="l"/>
            <a:r>
              <a:rPr lang="en-US" sz="1600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 period closes 21 days after publication, except when the SRO requests the proposal take effect immediately upon filing, giving the SEC 60 days to disapprove of the rule. Examples: </a:t>
            </a:r>
          </a:p>
          <a:p>
            <a:pPr marL="560070" lvl="1" indent="-285750">
              <a:spcAft>
                <a:spcPts val="750"/>
              </a:spcAft>
              <a:buFont typeface="Wingdings" pitchFamily="2" charset="2"/>
              <a:buChar char="ü"/>
            </a:pPr>
            <a:r>
              <a:rPr lang="en-US" sz="16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 constitutes</a:t>
            </a:r>
            <a:r>
              <a:rPr lang="en-US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previously stated policy or interpretation of an existing rule;</a:t>
            </a:r>
          </a:p>
          <a:p>
            <a:pPr marL="560070" lvl="1" indent="-285750">
              <a:spcAft>
                <a:spcPts val="750"/>
              </a:spcAft>
              <a:buFont typeface="Wingdings" pitchFamily="2" charset="2"/>
              <a:buChar char="ü"/>
            </a:pPr>
            <a:r>
              <a:rPr lang="en-US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Proposal </a:t>
            </a:r>
            <a:r>
              <a:rPr lang="en-US" sz="1600" b="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s</a:t>
            </a:r>
            <a:r>
              <a:rPr lang="en-US" sz="16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olely related to the administration of the SRO.</a:t>
            </a:r>
            <a:endParaRPr lang="en-US" sz="1600" dirty="0">
              <a:solidFill>
                <a:srgbClr val="1E1E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600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 publishes comments received about the proposal on its website</a:t>
            </a:r>
            <a:r>
              <a:rPr lang="en-US" sz="1600" b="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</a:p>
          <a:p>
            <a:pPr algn="l"/>
            <a:r>
              <a:rPr lang="en-US" sz="1600" b="1" u="sng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Review</a:t>
            </a:r>
            <a:endParaRPr lang="en-US" sz="1600" b="1" i="0" u="sng" dirty="0">
              <a:solidFill>
                <a:srgbClr val="1E1E1E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600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in the SEC Division </a:t>
            </a:r>
            <a:r>
              <a:rPr lang="en-US" sz="1600" b="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 Trading and Markets, </a:t>
            </a:r>
            <a:r>
              <a:rPr lang="en-US" sz="1600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the Commission’s delegated authority, </a:t>
            </a:r>
            <a:r>
              <a:rPr lang="en-US" sz="1600" b="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reviews the proposal for consistency with the SEA 1934 (proposal must be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designed to prevent fraudulent and manipulative acts and practices, to promote just and equitable principles of trade, and to protect investors and the public interest.)</a:t>
            </a:r>
          </a:p>
          <a:p>
            <a:pPr algn="l"/>
            <a:r>
              <a:rPr lang="en-US" sz="1600" b="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 staff may request that FINRA respond to </a:t>
            </a:r>
            <a:r>
              <a:rPr lang="en-US" sz="1600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comments or make </a:t>
            </a:r>
            <a:r>
              <a:rPr lang="en-US" sz="1600" b="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amendments to the rule proposal. </a:t>
            </a:r>
          </a:p>
          <a:p>
            <a:pPr algn="l"/>
            <a:r>
              <a:rPr lang="en-US" sz="1600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Amendments are published on FINRA and SEC websites, commencing another round of public notice and comment.</a:t>
            </a:r>
            <a:br>
              <a:rPr lang="en-US" sz="1600" b="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687133-24AE-08C3-39ED-63742F4B0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898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06248-D4B7-D73F-38B9-0F67ADF551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B3011-D37C-D870-5853-443CBDF0F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69" y="976160"/>
            <a:ext cx="11153214" cy="852640"/>
          </a:xfrm>
        </p:spPr>
        <p:txBody>
          <a:bodyPr>
            <a:normAutofit/>
          </a:bodyPr>
          <a:lstStyle/>
          <a:p>
            <a:r>
              <a:rPr lang="en-US" sz="4400" dirty="0"/>
              <a:t>Timeline and Final 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E4C04-7069-7711-8CCA-E10A039E7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869" y="1663610"/>
            <a:ext cx="11153214" cy="4724400"/>
          </a:xfrm>
        </p:spPr>
        <p:txBody>
          <a:bodyPr>
            <a:normAutofit fontScale="55000" lnSpcReduction="20000"/>
          </a:bodyPr>
          <a:lstStyle/>
          <a:p>
            <a:r>
              <a:rPr lang="en-US" b="1" u="sng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Statutory Timeline</a:t>
            </a:r>
          </a:p>
          <a:p>
            <a:r>
              <a:rPr lang="en-US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 for SEC review is tied to publication of the proposal on the SRO website (i.e., within 2 days after filing).</a:t>
            </a:r>
          </a:p>
          <a:p>
            <a:r>
              <a:rPr lang="en-US" b="0" i="0" dirty="0">
                <a:solidFill>
                  <a:srgbClr val="1E1E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 submits the proposal for publication in Fed. Reg. within 15 days after SRO publishes the proposal on its website.</a:t>
            </a:r>
          </a:p>
          <a:p>
            <a:r>
              <a:rPr lang="en-US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Within 45 days of publication in Fed. Reg., the SEC may approve or disapprove the proposal, request to extend the review for a maximum of 45 days, or “institute proceedings” to determine whether the proposal should be approved or disapproved. </a:t>
            </a:r>
          </a:p>
          <a:p>
            <a:r>
              <a:rPr lang="en-US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Proceedings: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 issues public notice of issues in the proposal under consideration.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SRO has an opportunity for “hearing” – typically through exchange of written materials made publicly available.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SRO has chance to rebut comments received.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 has maximum 240 days after the Fed. Reg. publication date to approve or disapprove the proposal; in the absence of SEC determination, the proposal will be deemed approved.</a:t>
            </a:r>
          </a:p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Final Order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 issues final order approving or disapproving the proposal, along with the basis for the decision; publishes order in the Fed. Reg. </a:t>
            </a:r>
            <a:endParaRPr lang="en-US" b="0" i="0" dirty="0">
              <a:solidFill>
                <a:srgbClr val="1E1E1E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A4D98A-098A-7D20-46D5-8CADC769F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255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0C1AF2-E7D8-99F0-8E1F-AA79293DE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6736C-7B3D-3F8F-C4E9-BF5E66FBA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69" y="976160"/>
            <a:ext cx="11153214" cy="852640"/>
          </a:xfrm>
        </p:spPr>
        <p:txBody>
          <a:bodyPr>
            <a:normAutofit/>
          </a:bodyPr>
          <a:lstStyle/>
          <a:p>
            <a:r>
              <a:rPr lang="en-US" sz="4400" dirty="0"/>
              <a:t>Other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ED4FE-4E3B-BB9F-484C-86B5D47D8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869" y="1828800"/>
            <a:ext cx="11153214" cy="47244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 u="sng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 Consideration of Delegated Authority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 </a:t>
            </a:r>
            <a:r>
              <a:rPr lang="en-US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can affirm, reverse, modify, set aside or remand for further proceedings any action made pursuant to delegated authority.</a:t>
            </a:r>
            <a:endParaRPr lang="en-US" sz="1600" dirty="0">
              <a:solidFill>
                <a:srgbClr val="1E1E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 u="sng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Withdrawal </a:t>
            </a:r>
            <a:r>
              <a:rPr lang="en-US" sz="1600" b="1" u="sng" dirty="0">
                <a:solidFill>
                  <a:srgbClr val="1E1E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Delegated Authority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two</a:t>
            </a:r>
            <a:r>
              <a:rPr lang="en-US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or more Commissioners object in writing within five business days </a:t>
            </a:r>
            <a:r>
              <a:rPr lang="en-US" sz="16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the TM Director notifies them of the Division’s intent to </a:t>
            </a:r>
            <a:r>
              <a:rPr lang="en-US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disapprove a proposal, TM’s delegation of authority to approve or disapprove the proposal is withdrawn.</a:t>
            </a:r>
            <a:endParaRPr lang="en-US" sz="16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 u="sng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Petitions for Rulemaking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 Rule of Practice 192: Any person desiring the issuance, amendment or repeal of a rule of general application may file a petition with the SEC Offic</a:t>
            </a:r>
            <a:r>
              <a:rPr lang="en-US" sz="1600" dirty="0">
                <a:solidFill>
                  <a:srgbClr val="1B1B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of the </a:t>
            </a:r>
            <a:r>
              <a:rPr lang="en-US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Secretary. </a:t>
            </a:r>
          </a:p>
          <a:p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>
              <a:solidFill>
                <a:srgbClr val="1E1E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FE5F6E-D99A-B4D1-6B9D-CD38DDC4B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396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"/>
          <p:cNvSpPr txBox="1">
            <a:spLocks noGrp="1"/>
          </p:cNvSpPr>
          <p:nvPr>
            <p:ph type="title" idx="4294967295"/>
          </p:nvPr>
        </p:nvSpPr>
        <p:spPr>
          <a:xfrm>
            <a:off x="1981200" y="274680"/>
            <a:ext cx="8229240" cy="715680"/>
          </a:xfrm>
          <a:prstGeom prst="rect">
            <a:avLst/>
          </a:prstGeom>
          <a:solidFill>
            <a:srgbClr val="17375E"/>
          </a:solidFill>
          <a:ln w="572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F2F2F2"/>
              </a:buClr>
              <a:buSzPts val="2800"/>
            </a:pPr>
            <a:r>
              <a:rPr lang="en-US" sz="2800" dirty="0">
                <a:solidFill>
                  <a:srgbClr val="F2F2F2"/>
                </a:solidFill>
                <a:latin typeface="Arial Black"/>
                <a:ea typeface="Arial Black"/>
                <a:cs typeface="Arial Black"/>
                <a:sym typeface="Arial Black"/>
              </a:rPr>
              <a:t>NASAA’S MODEL RULE PROCESS</a:t>
            </a:r>
            <a:endParaRPr sz="28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3"/>
          <p:cNvSpPr txBox="1">
            <a:spLocks noGrp="1"/>
          </p:cNvSpPr>
          <p:nvPr>
            <p:ph type="body" idx="4294967295"/>
          </p:nvPr>
        </p:nvSpPr>
        <p:spPr>
          <a:xfrm>
            <a:off x="1981200" y="1295280"/>
            <a:ext cx="8229240" cy="5061240"/>
          </a:xfrm>
          <a:prstGeom prst="rect">
            <a:avLst/>
          </a:prstGeom>
          <a:noFill/>
          <a:ln w="57225" cap="flat" cmpd="sng">
            <a:solidFill>
              <a:srgbClr val="D9D9D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457200" indent="-3556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2000"/>
              <a:buChar char="●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NASAA Structure</a:t>
            </a:r>
          </a:p>
          <a:p>
            <a:pPr marL="457200" indent="-3556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2000"/>
              <a:buChar char="●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Project Groups usually develop models under a Section’s supervision</a:t>
            </a:r>
          </a:p>
          <a:p>
            <a:pPr marL="457200" indent="-3556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2000"/>
              <a:buChar char="●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Board approves an internal comment period (at least 30 days)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Members provide comments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(not published) to the Project Group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The Project Group comp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iles comments and revises as appropriate</a:t>
            </a:r>
          </a:p>
          <a:p>
            <a:pPr marL="457200" indent="-3556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2000"/>
              <a:buChar char="●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Board approves a public comment period (at least 30 days)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NASAA publishes a Notice for Public Comment on its website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Anyon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 may submit 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comments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(which are published)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Project Group may hold a hearing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The Project Group comp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iles comments and revises as appropriate</a:t>
            </a:r>
          </a:p>
          <a:p>
            <a:pPr marL="457200" indent="-3556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2000"/>
              <a:buChar char="●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Comment periods can be extended, and the process can be repeated </a:t>
            </a:r>
          </a:p>
          <a:p>
            <a:pPr marL="457200" indent="-3556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2000"/>
              <a:buChar char="●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Board approves submission of the proposed model to the Members</a:t>
            </a:r>
          </a:p>
          <a:p>
            <a:pPr lvl="1" indent="-355600">
              <a:spcAft>
                <a:spcPts val="50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The Members vote on whether to adopt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8800" lvl="1" indent="0">
              <a:spcAft>
                <a:spcPts val="500"/>
              </a:spcAft>
              <a:buClr>
                <a:schemeClr val="dk1"/>
              </a:buClr>
              <a:buSzPts val="2000"/>
            </a:pPr>
            <a:endParaRPr lang="en-US" sz="1600" dirty="0"/>
          </a:p>
        </p:txBody>
      </p:sp>
      <p:sp>
        <p:nvSpPr>
          <p:cNvPr id="208" name="Google Shape;208;p3"/>
          <p:cNvSpPr/>
          <p:nvPr/>
        </p:nvSpPr>
        <p:spPr>
          <a:xfrm>
            <a:off x="8077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r">
              <a:buClr>
                <a:srgbClr val="000000"/>
              </a:buClr>
              <a:buSzPts val="1200"/>
            </a:pPr>
            <a:fld id="{00000000-1234-1234-1234-123412341234}" type="slidenum">
              <a:rPr lang="en-US"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rgbClr val="000000"/>
                </a:buClr>
                <a:buSzPts val="1200"/>
              </a:pPr>
              <a:t>9</a:t>
            </a:fld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5f0a73b-7d4d-4109-9b1c-dce701ea8385" xsi:nil="true"/>
    <lcf76f155ced4ddcb4097134ff3c332f xmlns="510756b6-0942-43b2-ac32-f3d333d564d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DD35A4F6CD1C46BB67AB4C298EF4F8" ma:contentTypeVersion="13" ma:contentTypeDescription="Create a new document." ma:contentTypeScope="" ma:versionID="a5263a77ed3d14808b905811f734f3bf">
  <xsd:schema xmlns:xsd="http://www.w3.org/2001/XMLSchema" xmlns:xs="http://www.w3.org/2001/XMLSchema" xmlns:p="http://schemas.microsoft.com/office/2006/metadata/properties" xmlns:ns2="510756b6-0942-43b2-ac32-f3d333d564d1" xmlns:ns3="65f0a73b-7d4d-4109-9b1c-dce701ea8385" targetNamespace="http://schemas.microsoft.com/office/2006/metadata/properties" ma:root="true" ma:fieldsID="ef3a386ca3c839d91817863d58c23b93" ns2:_="" ns3:_="">
    <xsd:import namespace="510756b6-0942-43b2-ac32-f3d333d564d1"/>
    <xsd:import namespace="65f0a73b-7d4d-4109-9b1c-dce701ea83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0756b6-0942-43b2-ac32-f3d333d564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4276f54-b3eb-4c0b-8d05-c6db67a3da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f0a73b-7d4d-4109-9b1c-dce701ea838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498fc30-7731-47c1-a0eb-75648f30e76d}" ma:internalName="TaxCatchAll" ma:showField="CatchAllData" ma:web="65f0a73b-7d4d-4109-9b1c-dce701ea83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15EF86-8BA4-4EC7-AE0A-95099E8C1FDB}">
  <ds:schemaRefs>
    <ds:schemaRef ds:uri="http://purl.org/dc/elements/1.1/"/>
    <ds:schemaRef ds:uri="http://schemas.microsoft.com/office/2006/documentManagement/types"/>
    <ds:schemaRef ds:uri="http://www.w3.org/XML/1998/namespace"/>
    <ds:schemaRef ds:uri="65f0a73b-7d4d-4109-9b1c-dce701ea8385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510756b6-0942-43b2-ac32-f3d333d564d1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4B54D78-91E6-4389-8BD6-D46FE879B7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E5D148-6696-4041-835E-ACCC01F84D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0756b6-0942-43b2-ac32-f3d333d564d1"/>
    <ds:schemaRef ds:uri="65f0a73b-7d4d-4109-9b1c-dce701ea83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39</TotalTime>
  <Words>1116</Words>
  <Application>Microsoft Macintosh PowerPoint</Application>
  <PresentationFormat>Widescreen</PresentationFormat>
  <Paragraphs>122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Aptos</vt:lpstr>
      <vt:lpstr>Aptos Display</vt:lpstr>
      <vt:lpstr>Arial</vt:lpstr>
      <vt:lpstr>Arial Black</vt:lpstr>
      <vt:lpstr>Calibri</vt:lpstr>
      <vt:lpstr>Courier New</vt:lpstr>
      <vt:lpstr>Open Sans</vt:lpstr>
      <vt:lpstr>Wingdings</vt:lpstr>
      <vt:lpstr>Office Theme</vt:lpstr>
      <vt:lpstr>We Can Just Impose A Rule In 20 Minutes, Right?</vt:lpstr>
      <vt:lpstr>PowerPoint Presentation</vt:lpstr>
      <vt:lpstr>Rule Development Life Cycle</vt:lpstr>
      <vt:lpstr> SRO Rulemaking</vt:lpstr>
      <vt:lpstr>Filing and Public Notice</vt:lpstr>
      <vt:lpstr>Comment Period and Review</vt:lpstr>
      <vt:lpstr>Timeline and Final Order</vt:lpstr>
      <vt:lpstr>Other Considerations</vt:lpstr>
      <vt:lpstr>NASAA’S MODEL RULE PROCESS</vt:lpstr>
      <vt:lpstr>STATES’ RULE PROCESS</vt:lpstr>
      <vt:lpstr>STATES’ RULE PROCESS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Hugh Berkson</dc:creator>
  <cp:lastModifiedBy>Jennifer Shaw</cp:lastModifiedBy>
  <cp:revision>3</cp:revision>
  <dcterms:created xsi:type="dcterms:W3CDTF">2025-03-01T14:22:12Z</dcterms:created>
  <dcterms:modified xsi:type="dcterms:W3CDTF">2025-03-10T15:15:49Z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0x01010044DD35A4F6CD1C46BB67AB4C298EF4F8</vt:lpwstr>
  </property>
</Properties>
</file>